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Raleway"/>
      <p:regular r:id="rId46"/>
      <p:bold r:id="rId47"/>
      <p:italic r:id="rId48"/>
      <p:boldItalic r:id="rId49"/>
    </p:embeddedFont>
    <p:embeddedFont>
      <p:font typeface="Lato"/>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aleway-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italic.fntdata"/><Relationship Id="rId47" Type="http://schemas.openxmlformats.org/officeDocument/2006/relationships/font" Target="fonts/Raleway-bold.fntdata"/><Relationship Id="rId49"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section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3003eb7202ea259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3003eb7202ea259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section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ea86527de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ea86527de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a:t>
            </a:r>
            <a:r>
              <a:rPr lang="en"/>
              <a:t> section- all of these are suggested risk mitigations for new riggers.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5aa22c104a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5aa22c104a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section</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ea86527de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3ea86527d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Anatomy section handcuff thumb</a:t>
            </a:r>
            <a:r>
              <a:rPr lang="en" sz="1200">
                <a:solidFill>
                  <a:schemeClr val="dk1"/>
                </a:solidFill>
                <a:latin typeface="Raleway"/>
                <a:ea typeface="Raleway"/>
                <a:cs typeface="Raleway"/>
                <a:sym typeface="Raleway"/>
              </a:rPr>
              <a:t> can be prevented by tying noncollapsing ties, avoiding vulnerable areas, and not tying too tightly</a:t>
            </a:r>
            <a:r>
              <a:rPr lang="en" sz="1200">
                <a:solidFill>
                  <a:schemeClr val="dk1"/>
                </a:solidFill>
                <a:latin typeface="Raleway"/>
                <a:ea typeface="Raleway"/>
                <a:cs typeface="Raleway"/>
                <a:sym typeface="Raleway"/>
              </a:rPr>
              <a:t>. ulnar which can be prevented by not tying rope over the upper arms, especially in positions where the nerve is fully exposed (i.g., rotated backwards)</a:t>
            </a:r>
            <a:endParaRPr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200">
              <a:solidFill>
                <a:schemeClr val="dk1"/>
              </a:solidFill>
              <a:latin typeface="Raleway"/>
              <a:ea typeface="Raleway"/>
              <a:cs typeface="Raleway"/>
              <a:sym typeface="Raleway"/>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eca5f9ba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eca5f9b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Anatomy section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8038f5ee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8038f5ee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Anatomy section handcuff thumb</a:t>
            </a:r>
            <a:r>
              <a:rPr lang="en" sz="1200">
                <a:solidFill>
                  <a:schemeClr val="dk1"/>
                </a:solidFill>
                <a:latin typeface="Raleway"/>
                <a:ea typeface="Raleway"/>
                <a:cs typeface="Raleway"/>
                <a:sym typeface="Raleway"/>
              </a:rPr>
              <a:t> can be prevented by tying noncollapsing ties, avoiding vulnerable areas, and not tying too tightly</a:t>
            </a:r>
            <a:r>
              <a:rPr lang="en" sz="1200">
                <a:solidFill>
                  <a:schemeClr val="dk1"/>
                </a:solidFill>
                <a:latin typeface="Raleway"/>
                <a:ea typeface="Raleway"/>
                <a:cs typeface="Raleway"/>
                <a:sym typeface="Raleway"/>
              </a:rPr>
              <a:t>. ulnar which can be prevented by not tying rope over the upper arms, especially in positions where the nerve is fully exposed (i.g., rotated backwards)</a:t>
            </a:r>
            <a:endParaRPr sz="1200">
              <a:solidFill>
                <a:schemeClr val="dk1"/>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200">
              <a:solidFill>
                <a:schemeClr val="dk1"/>
              </a:solidFill>
              <a:latin typeface="Raleway"/>
              <a:ea typeface="Raleway"/>
              <a:cs typeface="Raleway"/>
              <a:sym typeface="Raleway"/>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b98c683ea50c9e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b98c683ea50c9e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ea86527d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3ea86527d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Gear section</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3ea86527d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3ea86527d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Gear section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aa22c104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5aa22c104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Gear section</a:t>
            </a:r>
            <a:endParaRPr>
              <a:solidFill>
                <a:schemeClr val="dk1"/>
              </a:solidFill>
            </a:endParaRPr>
          </a:p>
          <a:p>
            <a:pPr indent="0" lvl="0" marL="0" rtl="0" algn="l">
              <a:spcBef>
                <a:spcPts val="0"/>
              </a:spcBef>
              <a:spcAft>
                <a:spcPts val="0"/>
              </a:spcAft>
              <a:buNone/>
            </a:pPr>
            <a:r>
              <a:rPr lang="en"/>
              <a:t>Hand out gear now for class to look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23630543_5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23630543_5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Intro section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3ea86527d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3ea86527d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ea86527d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3ea86527d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Gear section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5aa22c104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5aa22c104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Avoid the American Death Triangle (if you run the single rope in a triangle). Using one line on two hardpoints increases load on both rather than reducing it on both.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4bee837857e4603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bee837857e4603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200">
                <a:solidFill>
                  <a:schemeClr val="dk1"/>
                </a:solidFill>
                <a:latin typeface="Lato"/>
                <a:ea typeface="Lato"/>
                <a:cs typeface="Lato"/>
                <a:sym typeface="Lato"/>
              </a:rPr>
              <a:t>Allows slow descent and easy hand break, without the munter your upline will undo itself rapidly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b1fb24b7f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b1fb24b7f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b1fb24b7f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b1fb24b7f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eca5f9ba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3eca5f9ba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c489bf048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c489bf048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4450e5bd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4450e5bd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3eca5f9ba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3eca5f9ba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Tie chest kneeling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5aa22c104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5aa22c10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Intro section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3eca5f9ba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3eca5f9ba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ea86527d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3ea86527d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e965474a9_3_3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e965474a9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3ea86527d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3ea86527d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d814cf7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d814cf7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3ea86527d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3ea86527d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3ea86527d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3ea86527d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3ea86527d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3ea86527d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3ea86527d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3ea86527d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3ea86527d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3ea86527d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eca5f9ba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3eca5f9ba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Intro section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cb9a0b074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cb9a0b074_1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3ea86527d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3ea86527d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Intro section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31ce130dc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31ce130dc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Intro section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467ead8c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2467ead8c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Intro section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eca5f9b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eca5f9b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a:t>
            </a:r>
            <a:r>
              <a:rPr lang="en"/>
              <a:t>assessment</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ea86527d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ea86527d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latin typeface="Raleway"/>
                <a:ea typeface="Raleway"/>
                <a:cs typeface="Raleway"/>
                <a:sym typeface="Raleway"/>
              </a:rPr>
              <a:t>If you see</a:t>
            </a:r>
            <a:r>
              <a:rPr b="1" lang="en" sz="1200">
                <a:solidFill>
                  <a:schemeClr val="dk1"/>
                </a:solidFill>
                <a:latin typeface="Raleway"/>
                <a:ea typeface="Raleway"/>
                <a:cs typeface="Raleway"/>
                <a:sym typeface="Raleway"/>
              </a:rPr>
              <a:t> </a:t>
            </a:r>
            <a:r>
              <a:rPr lang="en" sz="1200">
                <a:solidFill>
                  <a:schemeClr val="dk1"/>
                </a:solidFill>
                <a:latin typeface="Raleway"/>
                <a:ea typeface="Raleway"/>
                <a:cs typeface="Raleway"/>
                <a:sym typeface="Raleway"/>
              </a:rPr>
              <a:t>scapular winging, this is an indication that the shoulder is in a weakened position and vulnerable </a:t>
            </a:r>
            <a:r>
              <a:rPr lang="en" sz="1200">
                <a:solidFill>
                  <a:schemeClr val="dk1"/>
                </a:solidFill>
                <a:latin typeface="Raleway"/>
                <a:ea typeface="Raleway"/>
                <a:cs typeface="Raleway"/>
                <a:sym typeface="Raleway"/>
              </a:rPr>
              <a:t>to injury</a:t>
            </a:r>
            <a:r>
              <a:rPr lang="en" sz="1200">
                <a:solidFill>
                  <a:schemeClr val="dk1"/>
                </a:solidFill>
                <a:latin typeface="Raleway"/>
                <a:ea typeface="Raleway"/>
                <a:cs typeface="Raleway"/>
                <a:sym typeface="Raleway"/>
              </a:rPr>
              <a:t>. Test </a:t>
            </a:r>
            <a:r>
              <a:rPr lang="en" sz="1200">
                <a:solidFill>
                  <a:schemeClr val="dk1"/>
                </a:solidFill>
                <a:latin typeface="Raleway"/>
                <a:ea typeface="Raleway"/>
                <a:cs typeface="Raleway"/>
                <a:sym typeface="Raleway"/>
              </a:rPr>
              <a:t>every bottom’s</a:t>
            </a:r>
            <a:r>
              <a:rPr lang="en" sz="1200">
                <a:solidFill>
                  <a:schemeClr val="dk1"/>
                </a:solidFill>
                <a:latin typeface="Raleway"/>
                <a:ea typeface="Raleway"/>
                <a:cs typeface="Raleway"/>
                <a:sym typeface="Raleway"/>
              </a:rPr>
              <a:t> range of motion before you begin tying.</a:t>
            </a:r>
            <a:endParaRPr sz="1200">
              <a:solidFill>
                <a:schemeClr val="dk1"/>
              </a:solidFill>
              <a:latin typeface="Raleway"/>
              <a:ea typeface="Raleway"/>
              <a:cs typeface="Raleway"/>
              <a:sym typeface="Raleway"/>
            </a:endParaRPr>
          </a:p>
          <a:p>
            <a:pPr indent="0" lvl="0" marL="0" rtl="0" algn="l">
              <a:spcBef>
                <a:spcPts val="10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1.jp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3057525" y="630225"/>
            <a:ext cx="55188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Gateway to Suspension</a:t>
            </a:r>
            <a:endParaRPr/>
          </a:p>
        </p:txBody>
      </p:sp>
      <p:sp>
        <p:nvSpPr>
          <p:cNvPr id="73" name="Google Shape;73;p13"/>
          <p:cNvSpPr txBox="1"/>
          <p:nvPr>
            <p:ph idx="1" type="subTitle"/>
          </p:nvPr>
        </p:nvSpPr>
        <p:spPr>
          <a:xfrm>
            <a:off x="566667" y="3316375"/>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A guide to partials and suspension fundamentals by Magpie Kink Education</a:t>
            </a:r>
            <a:endParaRPr b="1" sz="2400"/>
          </a:p>
        </p:txBody>
      </p:sp>
      <p:pic>
        <p:nvPicPr>
          <p:cNvPr id="74" name="Google Shape;74;p13"/>
          <p:cNvPicPr preferRelativeResize="0"/>
          <p:nvPr/>
        </p:nvPicPr>
        <p:blipFill>
          <a:blip r:embed="rId3">
            <a:alphaModFix/>
          </a:blip>
          <a:stretch>
            <a:fillRect/>
          </a:stretch>
        </p:blipFill>
        <p:spPr>
          <a:xfrm>
            <a:off x="7" y="0"/>
            <a:ext cx="3249323" cy="32493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Conditions that affect s</a:t>
            </a:r>
            <a:r>
              <a:rPr lang="en" sz="2900"/>
              <a:t>uspension </a:t>
            </a:r>
            <a:endParaRPr sz="2900"/>
          </a:p>
        </p:txBody>
      </p:sp>
      <p:sp>
        <p:nvSpPr>
          <p:cNvPr id="148" name="Google Shape;148;p22"/>
          <p:cNvSpPr txBox="1"/>
          <p:nvPr>
            <p:ph idx="1" type="body"/>
          </p:nvPr>
        </p:nvSpPr>
        <p:spPr>
          <a:xfrm>
            <a:off x="2400262" y="143702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Nerves</a:t>
            </a:r>
            <a:endParaRPr/>
          </a:p>
          <a:p>
            <a:pPr indent="-317500" lvl="1" marL="914400" rtl="0" algn="l">
              <a:spcBef>
                <a:spcPts val="0"/>
              </a:spcBef>
              <a:spcAft>
                <a:spcPts val="0"/>
              </a:spcAft>
              <a:buSzPts val="1400"/>
              <a:buAutoNum type="alphaLcPeriod"/>
            </a:pPr>
            <a:r>
              <a:rPr lang="en"/>
              <a:t>diabetes (peripheral neuropathy)</a:t>
            </a:r>
            <a:endParaRPr/>
          </a:p>
          <a:p>
            <a:pPr indent="-317500" lvl="1" marL="914400" rtl="0" algn="l">
              <a:spcBef>
                <a:spcPts val="0"/>
              </a:spcBef>
              <a:spcAft>
                <a:spcPts val="0"/>
              </a:spcAft>
              <a:buSzPts val="1400"/>
              <a:buAutoNum type="alphaLcPeriod"/>
            </a:pPr>
            <a:r>
              <a:rPr lang="en"/>
              <a:t>thoracic outlet syndrome (nerve impingement)</a:t>
            </a:r>
            <a:endParaRPr/>
          </a:p>
          <a:p>
            <a:pPr indent="-342900" lvl="0" marL="457200" rtl="0" algn="l">
              <a:spcBef>
                <a:spcPts val="0"/>
              </a:spcBef>
              <a:spcAft>
                <a:spcPts val="0"/>
              </a:spcAft>
              <a:buSzPts val="1800"/>
              <a:buChar char="●"/>
            </a:pPr>
            <a:r>
              <a:rPr lang="en"/>
              <a:t>High or low blood pressure </a:t>
            </a:r>
            <a:endParaRPr/>
          </a:p>
          <a:p>
            <a:pPr indent="-342900" lvl="0" marL="457200" rtl="0" algn="l">
              <a:spcBef>
                <a:spcPts val="0"/>
              </a:spcBef>
              <a:spcAft>
                <a:spcPts val="0"/>
              </a:spcAft>
              <a:buSzPts val="1800"/>
              <a:buChar char="●"/>
            </a:pPr>
            <a:r>
              <a:rPr lang="en"/>
              <a:t>Hyper mobility </a:t>
            </a:r>
            <a:endParaRPr/>
          </a:p>
          <a:p>
            <a:pPr indent="-342900" lvl="0" marL="457200" rtl="0" algn="l">
              <a:spcBef>
                <a:spcPts val="0"/>
              </a:spcBef>
              <a:spcAft>
                <a:spcPts val="0"/>
              </a:spcAft>
              <a:buSzPts val="1800"/>
              <a:buChar char="●"/>
            </a:pPr>
            <a:r>
              <a:rPr lang="en"/>
              <a:t>Pregnancy</a:t>
            </a:r>
            <a:endParaRPr/>
          </a:p>
          <a:p>
            <a:pPr indent="0" lvl="0" marL="0" rtl="0" algn="l">
              <a:spcBef>
                <a:spcPts val="1600"/>
              </a:spcBef>
              <a:spcAft>
                <a:spcPts val="1600"/>
              </a:spcAft>
              <a:buNone/>
            </a:pPr>
            <a:r>
              <a:rPr i="1" lang="en"/>
              <a:t>Tell your doctor you’re thinking about  getting into “aerial arts” and see what they think!</a:t>
            </a:r>
            <a:endParaRPr i="1"/>
          </a:p>
        </p:txBody>
      </p:sp>
      <p:pic>
        <p:nvPicPr>
          <p:cNvPr id="149" name="Google Shape;149;p22"/>
          <p:cNvPicPr preferRelativeResize="0"/>
          <p:nvPr/>
        </p:nvPicPr>
        <p:blipFill>
          <a:blip r:embed="rId3">
            <a:alphaModFix/>
          </a:blip>
          <a:stretch>
            <a:fillRect/>
          </a:stretch>
        </p:blipFill>
        <p:spPr>
          <a:xfrm>
            <a:off x="208250" y="216350"/>
            <a:ext cx="3249124" cy="4332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53" name="Shape 153"/>
        <p:cNvGrpSpPr/>
        <p:nvPr/>
      </p:nvGrpSpPr>
      <p:grpSpPr>
        <a:xfrm>
          <a:off x="0" y="0"/>
          <a:ext cx="0" cy="0"/>
          <a:chOff x="0" y="0"/>
          <a:chExt cx="0" cy="0"/>
        </a:xfrm>
      </p:grpSpPr>
      <p:pic>
        <p:nvPicPr>
          <p:cNvPr id="154" name="Google Shape;154;p23"/>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155" name="Google Shape;155;p23"/>
          <p:cNvSpPr txBox="1"/>
          <p:nvPr/>
        </p:nvSpPr>
        <p:spPr>
          <a:xfrm>
            <a:off x="504850" y="464575"/>
            <a:ext cx="8001300" cy="708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Negotiating for suspension</a:t>
            </a:r>
            <a:endParaRPr b="1" sz="3000">
              <a:solidFill>
                <a:schemeClr val="lt2"/>
              </a:solidFill>
              <a:latin typeface="Raleway"/>
              <a:ea typeface="Raleway"/>
              <a:cs typeface="Raleway"/>
              <a:sym typeface="Raleway"/>
            </a:endParaRPr>
          </a:p>
        </p:txBody>
      </p:sp>
      <p:sp>
        <p:nvSpPr>
          <p:cNvPr id="156" name="Google Shape;156;p23"/>
          <p:cNvSpPr txBox="1"/>
          <p:nvPr>
            <p:ph idx="4294967295" type="body"/>
          </p:nvPr>
        </p:nvSpPr>
        <p:spPr>
          <a:xfrm>
            <a:off x="386750" y="925000"/>
            <a:ext cx="7828500" cy="3535800"/>
          </a:xfrm>
          <a:prstGeom prst="rect">
            <a:avLst/>
          </a:prstGeom>
          <a:ln cap="flat" cmpd="sng" w="9525">
            <a:solidFill>
              <a:srgbClr val="C43D8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C43D84"/>
              </a:solidFill>
              <a:latin typeface="Raleway"/>
              <a:ea typeface="Raleway"/>
              <a:cs typeface="Raleway"/>
              <a:sym typeface="Raleway"/>
            </a:endParaRPr>
          </a:p>
          <a:p>
            <a:pPr indent="0" lvl="0" marL="914400" rtl="0" algn="l">
              <a:spcBef>
                <a:spcPts val="1000"/>
              </a:spcBef>
              <a:spcAft>
                <a:spcPts val="0"/>
              </a:spcAft>
              <a:buNone/>
            </a:pPr>
            <a:r>
              <a:rPr b="1" lang="en">
                <a:solidFill>
                  <a:srgbClr val="DE4294"/>
                </a:solidFill>
                <a:latin typeface="Raleway"/>
                <a:ea typeface="Raleway"/>
                <a:cs typeface="Raleway"/>
                <a:sym typeface="Raleway"/>
              </a:rPr>
              <a:t>Risk profiles and risk mitigation examples: </a:t>
            </a:r>
            <a:endParaRPr b="1">
              <a:solidFill>
                <a:srgbClr val="DE4294"/>
              </a:solidFill>
              <a:latin typeface="Raleway"/>
              <a:ea typeface="Raleway"/>
              <a:cs typeface="Raleway"/>
              <a:sym typeface="Raleway"/>
            </a:endParaRPr>
          </a:p>
          <a:p>
            <a:pPr indent="-317500" lvl="2" marL="1371600" rtl="0" algn="l">
              <a:spcBef>
                <a:spcPts val="1000"/>
              </a:spcBef>
              <a:spcAft>
                <a:spcPts val="0"/>
              </a:spcAft>
              <a:buSzPts val="1400"/>
              <a:buFont typeface="Raleway"/>
              <a:buChar char="■"/>
            </a:pPr>
            <a:r>
              <a:rPr lang="en">
                <a:latin typeface="Raleway"/>
                <a:ea typeface="Raleway"/>
                <a:cs typeface="Raleway"/>
                <a:sym typeface="Raleway"/>
              </a:rPr>
              <a:t>I only do suspension with people I’ve tied on the ground with first</a:t>
            </a:r>
            <a:endParaRPr>
              <a:latin typeface="Raleway"/>
              <a:ea typeface="Raleway"/>
              <a:cs typeface="Raleway"/>
              <a:sym typeface="Raleway"/>
            </a:endParaRPr>
          </a:p>
          <a:p>
            <a:pPr indent="-317500" lvl="2" marL="1371600" rtl="0" algn="l">
              <a:spcBef>
                <a:spcPts val="0"/>
              </a:spcBef>
              <a:spcAft>
                <a:spcPts val="0"/>
              </a:spcAft>
              <a:buSzPts val="1400"/>
              <a:buFont typeface="Raleway"/>
              <a:buChar char="■"/>
            </a:pPr>
            <a:r>
              <a:rPr lang="en">
                <a:latin typeface="Raleway"/>
                <a:ea typeface="Raleway"/>
                <a:cs typeface="Raleway"/>
                <a:sym typeface="Raleway"/>
              </a:rPr>
              <a:t>I use synthetic uplines </a:t>
            </a:r>
            <a:endParaRPr>
              <a:latin typeface="Raleway"/>
              <a:ea typeface="Raleway"/>
              <a:cs typeface="Raleway"/>
              <a:sym typeface="Raleway"/>
            </a:endParaRPr>
          </a:p>
          <a:p>
            <a:pPr indent="-317500" lvl="2" marL="1371600" rtl="0" algn="l">
              <a:spcBef>
                <a:spcPts val="0"/>
              </a:spcBef>
              <a:spcAft>
                <a:spcPts val="0"/>
              </a:spcAft>
              <a:buSzPts val="1400"/>
              <a:buFont typeface="Raleway"/>
              <a:buChar char="■"/>
            </a:pPr>
            <a:r>
              <a:rPr lang="en">
                <a:latin typeface="Raleway"/>
                <a:ea typeface="Raleway"/>
                <a:cs typeface="Raleway"/>
                <a:sym typeface="Raleway"/>
              </a:rPr>
              <a:t>I don’t do inversions without padding</a:t>
            </a:r>
            <a:endParaRPr>
              <a:latin typeface="Raleway"/>
              <a:ea typeface="Raleway"/>
              <a:cs typeface="Raleway"/>
              <a:sym typeface="Raleway"/>
            </a:endParaRPr>
          </a:p>
          <a:p>
            <a:pPr indent="-317500" lvl="2" marL="1371600" rtl="0" algn="l">
              <a:spcBef>
                <a:spcPts val="0"/>
              </a:spcBef>
              <a:spcAft>
                <a:spcPts val="0"/>
              </a:spcAft>
              <a:buSzPts val="1400"/>
              <a:buFont typeface="Raleway"/>
              <a:buChar char="■"/>
            </a:pPr>
            <a:r>
              <a:rPr lang="en">
                <a:latin typeface="Raleway"/>
                <a:ea typeface="Raleway"/>
                <a:cs typeface="Raleway"/>
                <a:sym typeface="Raleway"/>
              </a:rPr>
              <a:t>I only do suspensions with a spotter or DM present</a:t>
            </a:r>
            <a:endParaRPr>
              <a:latin typeface="Raleway"/>
              <a:ea typeface="Raleway"/>
              <a:cs typeface="Raleway"/>
              <a:sym typeface="Raleway"/>
            </a:endParaRPr>
          </a:p>
          <a:p>
            <a:pPr indent="-317500" lvl="2" marL="1371600" rtl="0" algn="l">
              <a:spcBef>
                <a:spcPts val="0"/>
              </a:spcBef>
              <a:spcAft>
                <a:spcPts val="0"/>
              </a:spcAft>
              <a:buSzPts val="1400"/>
              <a:buFont typeface="Raleway"/>
              <a:buChar char="■"/>
            </a:pPr>
            <a:r>
              <a:rPr lang="en">
                <a:latin typeface="Raleway"/>
                <a:ea typeface="Raleway"/>
                <a:cs typeface="Raleway"/>
                <a:sym typeface="Raleway"/>
              </a:rPr>
              <a:t>I don’t suspend with TKs because I’m not confident in my ability to tie them</a:t>
            </a:r>
            <a:endParaRPr>
              <a:latin typeface="Raleway"/>
              <a:ea typeface="Raleway"/>
              <a:cs typeface="Raleway"/>
              <a:sym typeface="Raleway"/>
            </a:endParaRPr>
          </a:p>
          <a:p>
            <a:pPr indent="0" lvl="0" marL="914400" rtl="0" algn="l">
              <a:lnSpc>
                <a:spcPct val="100000"/>
              </a:lnSpc>
              <a:spcBef>
                <a:spcPts val="1000"/>
              </a:spcBef>
              <a:spcAft>
                <a:spcPts val="0"/>
              </a:spcAft>
              <a:buNone/>
            </a:pPr>
            <a:r>
              <a:rPr b="1" lang="en">
                <a:solidFill>
                  <a:srgbClr val="DE4294"/>
                </a:solidFill>
                <a:latin typeface="Raleway"/>
                <a:ea typeface="Raleway"/>
                <a:cs typeface="Raleway"/>
                <a:sym typeface="Raleway"/>
              </a:rPr>
              <a:t>Emergency plans: </a:t>
            </a:r>
            <a:endParaRPr b="1">
              <a:solidFill>
                <a:srgbClr val="DE4294"/>
              </a:solidFill>
              <a:latin typeface="Raleway"/>
              <a:ea typeface="Raleway"/>
              <a:cs typeface="Raleway"/>
              <a:sym typeface="Raleway"/>
            </a:endParaRPr>
          </a:p>
          <a:p>
            <a:pPr indent="-317500" lvl="2" marL="1371600" rtl="0" algn="l">
              <a:lnSpc>
                <a:spcPct val="100000"/>
              </a:lnSpc>
              <a:spcBef>
                <a:spcPts val="0"/>
              </a:spcBef>
              <a:spcAft>
                <a:spcPts val="0"/>
              </a:spcAft>
              <a:buSzPts val="1400"/>
              <a:buFont typeface="Raleway"/>
              <a:buChar char="■"/>
            </a:pPr>
            <a:r>
              <a:rPr lang="en">
                <a:latin typeface="Raleway"/>
                <a:ea typeface="Raleway"/>
                <a:cs typeface="Raleway"/>
                <a:sym typeface="Raleway"/>
              </a:rPr>
              <a:t>Medical insurance</a:t>
            </a:r>
            <a:endParaRPr>
              <a:latin typeface="Raleway"/>
              <a:ea typeface="Raleway"/>
              <a:cs typeface="Raleway"/>
              <a:sym typeface="Raleway"/>
            </a:endParaRPr>
          </a:p>
          <a:p>
            <a:pPr indent="-317500" lvl="2" marL="1371600" rtl="0" algn="l">
              <a:lnSpc>
                <a:spcPct val="100000"/>
              </a:lnSpc>
              <a:spcBef>
                <a:spcPts val="0"/>
              </a:spcBef>
              <a:spcAft>
                <a:spcPts val="0"/>
              </a:spcAft>
              <a:buSzPts val="1400"/>
              <a:buFont typeface="Raleway"/>
              <a:buChar char="■"/>
            </a:pPr>
            <a:r>
              <a:rPr lang="en">
                <a:latin typeface="Raleway"/>
                <a:ea typeface="Raleway"/>
                <a:cs typeface="Raleway"/>
                <a:sym typeface="Raleway"/>
              </a:rPr>
              <a:t>Emergency contacts</a:t>
            </a:r>
            <a:endParaRPr b="1">
              <a:latin typeface="Raleway"/>
              <a:ea typeface="Raleway"/>
              <a:cs typeface="Raleway"/>
              <a:sym typeface="Raleway"/>
            </a:endParaRPr>
          </a:p>
          <a:p>
            <a:pPr indent="0" lvl="0" marL="457200" rtl="0" algn="l">
              <a:spcBef>
                <a:spcPts val="0"/>
              </a:spcBef>
              <a:spcAft>
                <a:spcPts val="0"/>
              </a:spcAft>
              <a:buClr>
                <a:schemeClr val="dk2"/>
              </a:buClr>
              <a:buSzPts val="1100"/>
              <a:buFont typeface="Arial"/>
              <a:buNone/>
            </a:pPr>
            <a:r>
              <a:t/>
            </a:r>
            <a:endParaRPr sz="1400">
              <a:solidFill>
                <a:srgbClr val="000000"/>
              </a:solidFill>
              <a:latin typeface="Raleway"/>
              <a:ea typeface="Raleway"/>
              <a:cs typeface="Raleway"/>
              <a:sym typeface="Raleway"/>
            </a:endParaRPr>
          </a:p>
          <a:p>
            <a:pPr indent="0" lvl="0" marL="457200" rtl="0" algn="l">
              <a:spcBef>
                <a:spcPts val="1000"/>
              </a:spcBef>
              <a:spcAft>
                <a:spcPts val="0"/>
              </a:spcAft>
              <a:buNone/>
            </a:pPr>
            <a:r>
              <a:t/>
            </a:r>
            <a:endParaRPr b="1" sz="1400">
              <a:solidFill>
                <a:srgbClr val="E37AB1"/>
              </a:solidFill>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60" name="Shape 160"/>
        <p:cNvGrpSpPr/>
        <p:nvPr/>
      </p:nvGrpSpPr>
      <p:grpSpPr>
        <a:xfrm>
          <a:off x="0" y="0"/>
          <a:ext cx="0" cy="0"/>
          <a:chOff x="0" y="0"/>
          <a:chExt cx="0" cy="0"/>
        </a:xfrm>
      </p:grpSpPr>
      <p:pic>
        <p:nvPicPr>
          <p:cNvPr id="161" name="Google Shape;161;p24"/>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162" name="Google Shape;162;p24"/>
          <p:cNvSpPr txBox="1"/>
          <p:nvPr/>
        </p:nvSpPr>
        <p:spPr>
          <a:xfrm>
            <a:off x="504850" y="464575"/>
            <a:ext cx="8001300" cy="708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Negotiating for suspension</a:t>
            </a:r>
            <a:endParaRPr b="1" sz="3000">
              <a:solidFill>
                <a:schemeClr val="lt2"/>
              </a:solidFill>
              <a:latin typeface="Raleway"/>
              <a:ea typeface="Raleway"/>
              <a:cs typeface="Raleway"/>
              <a:sym typeface="Raleway"/>
            </a:endParaRPr>
          </a:p>
        </p:txBody>
      </p:sp>
      <p:sp>
        <p:nvSpPr>
          <p:cNvPr id="163" name="Google Shape;163;p24"/>
          <p:cNvSpPr txBox="1"/>
          <p:nvPr>
            <p:ph idx="4294967295" type="body"/>
          </p:nvPr>
        </p:nvSpPr>
        <p:spPr>
          <a:xfrm>
            <a:off x="386750" y="1172575"/>
            <a:ext cx="7828500" cy="32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E37AB1"/>
              </a:solidFill>
              <a:latin typeface="Raleway"/>
              <a:ea typeface="Raleway"/>
              <a:cs typeface="Raleway"/>
              <a:sym typeface="Raleway"/>
            </a:endParaRPr>
          </a:p>
          <a:p>
            <a:pPr indent="0" lvl="0" marL="685800" rtl="0" algn="l">
              <a:spcBef>
                <a:spcPts val="1000"/>
              </a:spcBef>
              <a:spcAft>
                <a:spcPts val="0"/>
              </a:spcAft>
              <a:buNone/>
            </a:pPr>
            <a:r>
              <a:rPr b="1" lang="en" sz="1600">
                <a:solidFill>
                  <a:srgbClr val="DE4294"/>
                </a:solidFill>
                <a:latin typeface="Raleway"/>
                <a:ea typeface="Raleway"/>
                <a:cs typeface="Raleway"/>
                <a:sym typeface="Raleway"/>
              </a:rPr>
              <a:t>What do you both need for aftercare and post-play check-in? </a:t>
            </a:r>
            <a:endParaRPr b="1" sz="1600">
              <a:solidFill>
                <a:srgbClr val="DE4294"/>
              </a:solidFill>
              <a:latin typeface="Raleway"/>
              <a:ea typeface="Raleway"/>
              <a:cs typeface="Raleway"/>
              <a:sym typeface="Raleway"/>
            </a:endParaRPr>
          </a:p>
          <a:p>
            <a:pPr indent="0" lvl="0" marL="685800" rtl="0" algn="l">
              <a:spcBef>
                <a:spcPts val="1000"/>
              </a:spcBef>
              <a:spcAft>
                <a:spcPts val="0"/>
              </a:spcAft>
              <a:buNone/>
            </a:pPr>
            <a:r>
              <a:rPr b="1" lang="en" sz="1600">
                <a:solidFill>
                  <a:srgbClr val="DE4294"/>
                </a:solidFill>
                <a:latin typeface="Raleway"/>
                <a:ea typeface="Raleway"/>
                <a:cs typeface="Raleway"/>
                <a:sym typeface="Raleway"/>
              </a:rPr>
              <a:t>How and when would you like to give/receive feedback?</a:t>
            </a:r>
            <a:endParaRPr b="1" sz="1600">
              <a:solidFill>
                <a:srgbClr val="DE4294"/>
              </a:solidFill>
              <a:latin typeface="Raleway"/>
              <a:ea typeface="Raleway"/>
              <a:cs typeface="Raleway"/>
              <a:sym typeface="Raleway"/>
            </a:endParaRPr>
          </a:p>
          <a:p>
            <a:pPr indent="0" lvl="0" marL="685800" rtl="0" algn="l">
              <a:spcBef>
                <a:spcPts val="1000"/>
              </a:spcBef>
              <a:spcAft>
                <a:spcPts val="0"/>
              </a:spcAft>
              <a:buNone/>
            </a:pPr>
            <a:r>
              <a:rPr b="1" lang="en" sz="1600">
                <a:solidFill>
                  <a:srgbClr val="DE4294"/>
                </a:solidFill>
                <a:latin typeface="Raleway"/>
                <a:ea typeface="Raleway"/>
                <a:cs typeface="Raleway"/>
                <a:sym typeface="Raleway"/>
              </a:rPr>
              <a:t>Share how you are unique:</a:t>
            </a:r>
            <a:endParaRPr b="1" sz="1600">
              <a:solidFill>
                <a:srgbClr val="DE4294"/>
              </a:solidFill>
              <a:latin typeface="Raleway"/>
              <a:ea typeface="Raleway"/>
              <a:cs typeface="Raleway"/>
              <a:sym typeface="Raleway"/>
            </a:endParaRPr>
          </a:p>
          <a:p>
            <a:pPr indent="0" lvl="0" marL="914400" rtl="0" algn="l">
              <a:spcBef>
                <a:spcPts val="1000"/>
              </a:spcBef>
              <a:spcAft>
                <a:spcPts val="0"/>
              </a:spcAft>
              <a:buClr>
                <a:schemeClr val="dk2"/>
              </a:buClr>
              <a:buSzPts val="1100"/>
              <a:buFont typeface="Arial"/>
              <a:buNone/>
            </a:pPr>
            <a:r>
              <a:rPr lang="en" sz="1400">
                <a:solidFill>
                  <a:srgbClr val="000000"/>
                </a:solidFill>
                <a:latin typeface="Raleway"/>
                <a:ea typeface="Raleway"/>
                <a:cs typeface="Raleway"/>
                <a:sym typeface="Raleway"/>
              </a:rPr>
              <a:t>o Abilities: “I have very flexible shoulders” or “I can withstand inversions very well.”</a:t>
            </a:r>
            <a:endParaRPr sz="1400">
              <a:solidFill>
                <a:srgbClr val="000000"/>
              </a:solidFill>
              <a:latin typeface="Raleway"/>
              <a:ea typeface="Raleway"/>
              <a:cs typeface="Raleway"/>
              <a:sym typeface="Raleway"/>
            </a:endParaRPr>
          </a:p>
          <a:p>
            <a:pPr indent="0" lvl="0" marL="914400" rtl="0" algn="l">
              <a:spcBef>
                <a:spcPts val="1000"/>
              </a:spcBef>
              <a:spcAft>
                <a:spcPts val="0"/>
              </a:spcAft>
              <a:buClr>
                <a:schemeClr val="dk2"/>
              </a:buClr>
              <a:buSzPts val="1100"/>
              <a:buFont typeface="Arial"/>
              <a:buNone/>
            </a:pPr>
            <a:r>
              <a:rPr lang="en" sz="1400">
                <a:solidFill>
                  <a:srgbClr val="000000"/>
                </a:solidFill>
                <a:latin typeface="Raleway"/>
                <a:ea typeface="Raleway"/>
                <a:cs typeface="Raleway"/>
                <a:sym typeface="Raleway"/>
              </a:rPr>
              <a:t>o Limitations: “I have an injured left shoulder” or “Inversions make me nauseous.”</a:t>
            </a:r>
            <a:endParaRPr sz="1400">
              <a:solidFill>
                <a:srgbClr val="000000"/>
              </a:solidFill>
              <a:latin typeface="Raleway"/>
              <a:ea typeface="Raleway"/>
              <a:cs typeface="Raleway"/>
              <a:sym typeface="Raleway"/>
            </a:endParaRPr>
          </a:p>
          <a:p>
            <a:pPr indent="0" lvl="0" marL="914400" rtl="0" algn="l">
              <a:spcBef>
                <a:spcPts val="1000"/>
              </a:spcBef>
              <a:spcAft>
                <a:spcPts val="0"/>
              </a:spcAft>
              <a:buClr>
                <a:schemeClr val="dk2"/>
              </a:buClr>
              <a:buSzPts val="1100"/>
              <a:buFont typeface="Arial"/>
              <a:buNone/>
            </a:pPr>
            <a:r>
              <a:rPr lang="en" sz="1400">
                <a:solidFill>
                  <a:srgbClr val="000000"/>
                </a:solidFill>
                <a:latin typeface="Raleway"/>
                <a:ea typeface="Raleway"/>
                <a:cs typeface="Raleway"/>
                <a:sym typeface="Raleway"/>
              </a:rPr>
              <a:t>o Triggers: “Don’t cover my mouth with hands, gags, rope, cloth, etc.”</a:t>
            </a:r>
            <a:endParaRPr sz="1400">
              <a:solidFill>
                <a:srgbClr val="000000"/>
              </a:solidFill>
              <a:latin typeface="Raleway"/>
              <a:ea typeface="Raleway"/>
              <a:cs typeface="Raleway"/>
              <a:sym typeface="Raleway"/>
            </a:endParaRPr>
          </a:p>
          <a:p>
            <a:pPr indent="0" lvl="0" marL="457200" rtl="0" algn="l">
              <a:spcBef>
                <a:spcPts val="1000"/>
              </a:spcBef>
              <a:spcAft>
                <a:spcPts val="0"/>
              </a:spcAft>
              <a:buClr>
                <a:schemeClr val="dk2"/>
              </a:buClr>
              <a:buSzPts val="1100"/>
              <a:buFont typeface="Arial"/>
              <a:buNone/>
            </a:pPr>
            <a:r>
              <a:t/>
            </a:r>
            <a:endParaRPr sz="1400">
              <a:solidFill>
                <a:srgbClr val="000000"/>
              </a:solidFill>
              <a:latin typeface="Raleway"/>
              <a:ea typeface="Raleway"/>
              <a:cs typeface="Raleway"/>
              <a:sym typeface="Raleway"/>
            </a:endParaRPr>
          </a:p>
          <a:p>
            <a:pPr indent="0" lvl="0" marL="457200" rtl="0" algn="l">
              <a:spcBef>
                <a:spcPts val="1000"/>
              </a:spcBef>
              <a:spcAft>
                <a:spcPts val="0"/>
              </a:spcAft>
              <a:buNone/>
            </a:pPr>
            <a:r>
              <a:t/>
            </a:r>
            <a:endParaRPr b="1" sz="1400">
              <a:solidFill>
                <a:srgbClr val="E37AB1"/>
              </a:solidFill>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559C"/>
        </a:solidFill>
      </p:bgPr>
    </p:bg>
    <p:spTree>
      <p:nvGrpSpPr>
        <p:cNvPr id="167" name="Shape 167"/>
        <p:cNvGrpSpPr/>
        <p:nvPr/>
      </p:nvGrpSpPr>
      <p:grpSpPr>
        <a:xfrm>
          <a:off x="0" y="0"/>
          <a:ext cx="0" cy="0"/>
          <a:chOff x="0" y="0"/>
          <a:chExt cx="0" cy="0"/>
        </a:xfrm>
      </p:grpSpPr>
      <p:pic>
        <p:nvPicPr>
          <p:cNvPr id="168" name="Google Shape;168;p25"/>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169" name="Google Shape;169;p25"/>
          <p:cNvSpPr txBox="1"/>
          <p:nvPr/>
        </p:nvSpPr>
        <p:spPr>
          <a:xfrm>
            <a:off x="468125" y="344500"/>
            <a:ext cx="7315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Nerves: A layman’s guide</a:t>
            </a:r>
            <a:endParaRPr b="1" sz="3000">
              <a:solidFill>
                <a:schemeClr val="lt2"/>
              </a:solidFill>
              <a:latin typeface="Raleway"/>
              <a:ea typeface="Raleway"/>
              <a:cs typeface="Raleway"/>
              <a:sym typeface="Raleway"/>
            </a:endParaRPr>
          </a:p>
        </p:txBody>
      </p:sp>
      <p:pic>
        <p:nvPicPr>
          <p:cNvPr id="170" name="Google Shape;170;p25"/>
          <p:cNvPicPr preferRelativeResize="0"/>
          <p:nvPr/>
        </p:nvPicPr>
        <p:blipFill>
          <a:blip r:embed="rId4">
            <a:alphaModFix/>
          </a:blip>
          <a:stretch>
            <a:fillRect/>
          </a:stretch>
        </p:blipFill>
        <p:spPr>
          <a:xfrm flipH="1">
            <a:off x="5356163" y="344500"/>
            <a:ext cx="3857626" cy="5143501"/>
          </a:xfrm>
          <a:prstGeom prst="rect">
            <a:avLst/>
          </a:prstGeom>
          <a:noFill/>
          <a:ln>
            <a:noFill/>
          </a:ln>
        </p:spPr>
      </p:pic>
      <p:sp>
        <p:nvSpPr>
          <p:cNvPr id="171" name="Google Shape;171;p25"/>
          <p:cNvSpPr txBox="1"/>
          <p:nvPr>
            <p:ph idx="4294967295" type="body"/>
          </p:nvPr>
        </p:nvSpPr>
        <p:spPr>
          <a:xfrm flipH="1">
            <a:off x="365825" y="1053200"/>
            <a:ext cx="7828500" cy="36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aleway"/>
                <a:ea typeface="Raleway"/>
                <a:cs typeface="Raleway"/>
                <a:sym typeface="Raleway"/>
              </a:rPr>
              <a:t>   	</a:t>
            </a:r>
            <a:r>
              <a:rPr lang="en" sz="1400">
                <a:latin typeface="Raleway"/>
                <a:ea typeface="Raleway"/>
                <a:cs typeface="Raleway"/>
                <a:sym typeface="Raleway"/>
              </a:rPr>
              <a:t>Other less common nerve injuries include:</a:t>
            </a:r>
            <a:endParaRPr sz="1400">
              <a:latin typeface="Raleway"/>
              <a:ea typeface="Raleway"/>
              <a:cs typeface="Raleway"/>
              <a:sym typeface="Raleway"/>
            </a:endParaRPr>
          </a:p>
          <a:p>
            <a:pPr indent="-317500" lvl="0" marL="914400" rtl="0" algn="l">
              <a:spcBef>
                <a:spcPts val="1000"/>
              </a:spcBef>
              <a:spcAft>
                <a:spcPts val="0"/>
              </a:spcAft>
              <a:buSzPts val="1400"/>
              <a:buFont typeface="Raleway"/>
              <a:buChar char="●"/>
            </a:pPr>
            <a:r>
              <a:rPr lang="en" sz="1400">
                <a:latin typeface="Raleway"/>
                <a:ea typeface="Raleway"/>
                <a:cs typeface="Raleway"/>
                <a:sym typeface="Raleway"/>
              </a:rPr>
              <a:t>Thoracic outlet syndrome (look for winging of the scapula and weakness in arm)</a:t>
            </a:r>
            <a:endParaRPr sz="1400">
              <a:latin typeface="Raleway"/>
              <a:ea typeface="Raleway"/>
              <a:cs typeface="Raleway"/>
              <a:sym typeface="Raleway"/>
            </a:endParaRPr>
          </a:p>
          <a:p>
            <a:pPr indent="-317500" lvl="0" marL="914400" rtl="0" algn="l">
              <a:spcBef>
                <a:spcPts val="0"/>
              </a:spcBef>
              <a:spcAft>
                <a:spcPts val="0"/>
              </a:spcAft>
              <a:buSzPts val="1400"/>
              <a:buFont typeface="Raleway"/>
              <a:buChar char="●"/>
            </a:pPr>
            <a:r>
              <a:rPr lang="en" sz="1400">
                <a:latin typeface="Raleway"/>
                <a:ea typeface="Raleway"/>
                <a:cs typeface="Raleway"/>
                <a:sym typeface="Raleway"/>
              </a:rPr>
              <a:t>brachial plexus  (affected by shoulder straps and ties that go into the armpit)</a:t>
            </a:r>
            <a:endParaRPr sz="1400">
              <a:latin typeface="Raleway"/>
              <a:ea typeface="Raleway"/>
              <a:cs typeface="Raleway"/>
              <a:sym typeface="Raleway"/>
            </a:endParaRPr>
          </a:p>
          <a:p>
            <a:pPr indent="-317500" lvl="0" marL="914400" rtl="0" algn="l">
              <a:spcBef>
                <a:spcPts val="0"/>
              </a:spcBef>
              <a:spcAft>
                <a:spcPts val="0"/>
              </a:spcAft>
              <a:buSzPts val="1400"/>
              <a:buFont typeface="Raleway"/>
              <a:buChar char="●"/>
            </a:pPr>
            <a:r>
              <a:rPr lang="en" sz="1400">
                <a:latin typeface="Raleway"/>
                <a:ea typeface="Raleway"/>
                <a:cs typeface="Raleway"/>
                <a:sym typeface="Raleway"/>
              </a:rPr>
              <a:t>Femoral nerve ( inner thigh) injuries,  numbness in the front &amp; outside of the thigh </a:t>
            </a:r>
            <a:endParaRPr sz="1400">
              <a:latin typeface="Raleway"/>
              <a:ea typeface="Raleway"/>
              <a:cs typeface="Raleway"/>
              <a:sym typeface="Raleway"/>
            </a:endParaRPr>
          </a:p>
          <a:p>
            <a:pPr indent="-317500" lvl="0" marL="914400" rtl="0" algn="l">
              <a:spcBef>
                <a:spcPts val="0"/>
              </a:spcBef>
              <a:spcAft>
                <a:spcPts val="0"/>
              </a:spcAft>
              <a:buSzPts val="1400"/>
              <a:buFont typeface="Raleway"/>
              <a:buChar char="●"/>
            </a:pPr>
            <a:r>
              <a:rPr lang="en" sz="1400">
                <a:latin typeface="Raleway"/>
                <a:ea typeface="Raleway"/>
                <a:cs typeface="Raleway"/>
                <a:sym typeface="Raleway"/>
              </a:rPr>
              <a:t>Foot drop is caused by damage to the common peroneal nerve, just below the knee on the outside of the leg. </a:t>
            </a:r>
            <a:endParaRPr sz="1400">
              <a:latin typeface="Raleway"/>
              <a:ea typeface="Raleway"/>
              <a:cs typeface="Raleway"/>
              <a:sym typeface="Raleway"/>
            </a:endParaRPr>
          </a:p>
          <a:p>
            <a:pPr indent="0" lvl="0" marL="0" rtl="0" algn="l">
              <a:spcBef>
                <a:spcPts val="1000"/>
              </a:spcBef>
              <a:spcAft>
                <a:spcPts val="0"/>
              </a:spcAft>
              <a:buNone/>
            </a:pPr>
            <a:r>
              <a:t/>
            </a:r>
            <a:endParaRPr sz="1200">
              <a:latin typeface="Raleway"/>
              <a:ea typeface="Raleway"/>
              <a:cs typeface="Raleway"/>
              <a:sym typeface="Raleway"/>
            </a:endParaRPr>
          </a:p>
          <a:p>
            <a:pPr indent="0" lvl="0" marL="0" rtl="0" algn="ctr">
              <a:lnSpc>
                <a:spcPct val="100000"/>
              </a:lnSpc>
              <a:spcBef>
                <a:spcPts val="1000"/>
              </a:spcBef>
              <a:spcAft>
                <a:spcPts val="0"/>
              </a:spcAft>
              <a:buClr>
                <a:schemeClr val="dk2"/>
              </a:buClr>
              <a:buSzPts val="1100"/>
              <a:buFont typeface="Arial"/>
              <a:buNone/>
            </a:pPr>
            <a:r>
              <a:rPr b="1" lang="en" sz="1900"/>
              <a:t>See a MD or PT for assessment and treatment!</a:t>
            </a:r>
            <a:endParaRPr b="1" sz="1900"/>
          </a:p>
          <a:p>
            <a:pPr indent="0" lvl="0" marL="457200" rtl="0" algn="l">
              <a:spcBef>
                <a:spcPts val="0"/>
              </a:spcBef>
              <a:spcAft>
                <a:spcPts val="0"/>
              </a:spcAft>
              <a:buNone/>
            </a:pPr>
            <a:r>
              <a:t/>
            </a:r>
            <a:endParaRPr sz="1200">
              <a:latin typeface="Raleway"/>
              <a:ea typeface="Raleway"/>
              <a:cs typeface="Raleway"/>
              <a:sym typeface="Raleway"/>
            </a:endParaRPr>
          </a:p>
          <a:p>
            <a:pPr indent="0" lvl="0" marL="0" rtl="0" algn="l">
              <a:spcBef>
                <a:spcPts val="1000"/>
              </a:spcBef>
              <a:spcAft>
                <a:spcPts val="0"/>
              </a:spcAft>
              <a:buNone/>
            </a:pPr>
            <a:r>
              <a:t/>
            </a:r>
            <a:endParaRPr b="1" sz="1400">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559C"/>
        </a:solidFill>
      </p:bgPr>
    </p:bg>
    <p:spTree>
      <p:nvGrpSpPr>
        <p:cNvPr id="175" name="Shape 175"/>
        <p:cNvGrpSpPr/>
        <p:nvPr/>
      </p:nvGrpSpPr>
      <p:grpSpPr>
        <a:xfrm>
          <a:off x="0" y="0"/>
          <a:ext cx="0" cy="0"/>
          <a:chOff x="0" y="0"/>
          <a:chExt cx="0" cy="0"/>
        </a:xfrm>
      </p:grpSpPr>
      <p:sp>
        <p:nvSpPr>
          <p:cNvPr id="176" name="Google Shape;176;p26"/>
          <p:cNvSpPr txBox="1"/>
          <p:nvPr>
            <p:ph type="title"/>
          </p:nvPr>
        </p:nvSpPr>
        <p:spPr>
          <a:xfrm>
            <a:off x="198625" y="114150"/>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Nerve checks</a:t>
            </a:r>
            <a:endParaRPr/>
          </a:p>
        </p:txBody>
      </p:sp>
      <p:pic>
        <p:nvPicPr>
          <p:cNvPr id="177" name="Google Shape;177;p26"/>
          <p:cNvPicPr preferRelativeResize="0"/>
          <p:nvPr/>
        </p:nvPicPr>
        <p:blipFill>
          <a:blip r:embed="rId3">
            <a:alphaModFix/>
          </a:blip>
          <a:stretch>
            <a:fillRect/>
          </a:stretch>
        </p:blipFill>
        <p:spPr>
          <a:xfrm>
            <a:off x="5767250" y="0"/>
            <a:ext cx="3379401" cy="2252925"/>
          </a:xfrm>
          <a:prstGeom prst="rect">
            <a:avLst/>
          </a:prstGeom>
          <a:noFill/>
          <a:ln>
            <a:noFill/>
          </a:ln>
        </p:spPr>
      </p:pic>
      <p:sp>
        <p:nvSpPr>
          <p:cNvPr id="178" name="Google Shape;178;p26"/>
          <p:cNvSpPr txBox="1"/>
          <p:nvPr/>
        </p:nvSpPr>
        <p:spPr>
          <a:xfrm>
            <a:off x="71450" y="753750"/>
            <a:ext cx="6488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Lato"/>
                <a:ea typeface="Lato"/>
                <a:cs typeface="Lato"/>
                <a:sym typeface="Lato"/>
              </a:rPr>
              <a:t>Sensation Tests</a:t>
            </a:r>
            <a:endParaRPr b="1">
              <a:solidFill>
                <a:schemeClr val="dk2"/>
              </a:solidFill>
              <a:latin typeface="Lato"/>
              <a:ea typeface="Lato"/>
              <a:cs typeface="Lato"/>
              <a:sym typeface="Lato"/>
            </a:endParaRPr>
          </a:p>
          <a:p>
            <a:pPr indent="0" lvl="0" marL="0" rtl="0" algn="l">
              <a:spcBef>
                <a:spcPts val="0"/>
              </a:spcBef>
              <a:spcAft>
                <a:spcPts val="0"/>
              </a:spcAft>
              <a:buNone/>
            </a:pPr>
            <a:r>
              <a:rPr lang="en">
                <a:solidFill>
                  <a:schemeClr val="dk2"/>
                </a:solidFill>
                <a:latin typeface="Lato"/>
                <a:ea typeface="Lato"/>
                <a:cs typeface="Lato"/>
                <a:sym typeface="Lato"/>
              </a:rPr>
              <a:t>Run index finger over back of thumb (down the length) to test radial</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Run thumbnail against the inside of pinkie (down the length) to test ulnar.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179" name="Google Shape;179;p26"/>
          <p:cNvPicPr preferRelativeResize="0"/>
          <p:nvPr/>
        </p:nvPicPr>
        <p:blipFill>
          <a:blip r:embed="rId4">
            <a:alphaModFix/>
          </a:blip>
          <a:stretch>
            <a:fillRect/>
          </a:stretch>
        </p:blipFill>
        <p:spPr>
          <a:xfrm>
            <a:off x="4090375" y="1821442"/>
            <a:ext cx="5056277" cy="3370857"/>
          </a:xfrm>
          <a:prstGeom prst="rect">
            <a:avLst/>
          </a:prstGeom>
          <a:noFill/>
          <a:ln>
            <a:noFill/>
          </a:ln>
        </p:spPr>
      </p:pic>
      <p:pic>
        <p:nvPicPr>
          <p:cNvPr id="180" name="Google Shape;180;p26"/>
          <p:cNvPicPr preferRelativeResize="0"/>
          <p:nvPr/>
        </p:nvPicPr>
        <p:blipFill>
          <a:blip r:embed="rId5">
            <a:alphaModFix/>
          </a:blip>
          <a:stretch>
            <a:fillRect/>
          </a:stretch>
        </p:blipFill>
        <p:spPr>
          <a:xfrm>
            <a:off x="-41862" y="1821450"/>
            <a:ext cx="5056277" cy="3370851"/>
          </a:xfrm>
          <a:prstGeom prst="rect">
            <a:avLst/>
          </a:prstGeom>
          <a:noFill/>
          <a:ln>
            <a:noFill/>
          </a:ln>
        </p:spPr>
      </p:pic>
      <p:sp>
        <p:nvSpPr>
          <p:cNvPr id="181" name="Google Shape;181;p26"/>
          <p:cNvSpPr txBox="1"/>
          <p:nvPr/>
        </p:nvSpPr>
        <p:spPr>
          <a:xfrm>
            <a:off x="3544263" y="1821450"/>
            <a:ext cx="4913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a:solidFill>
                  <a:schemeClr val="dk2"/>
                </a:solidFill>
                <a:latin typeface="Lato"/>
                <a:ea typeface="Lato"/>
                <a:cs typeface="Lato"/>
                <a:sym typeface="Lato"/>
              </a:rPr>
              <a:t>Motor tests</a:t>
            </a:r>
            <a:endParaRPr b="1">
              <a:solidFill>
                <a:schemeClr val="dk2"/>
              </a:solidFill>
              <a:latin typeface="Lato"/>
              <a:ea typeface="Lato"/>
              <a:cs typeface="Lato"/>
              <a:sym typeface="Lato"/>
            </a:endParaRPr>
          </a:p>
          <a:p>
            <a:pPr indent="0" lvl="0" marL="0" rtl="0" algn="l">
              <a:spcBef>
                <a:spcPts val="0"/>
              </a:spcBef>
              <a:spcAft>
                <a:spcPts val="0"/>
              </a:spcAft>
              <a:buClr>
                <a:schemeClr val="dk2"/>
              </a:buClr>
              <a:buSzPts val="1100"/>
              <a:buFont typeface="Arial"/>
              <a:buNone/>
            </a:pPr>
            <a:r>
              <a:rPr lang="en">
                <a:solidFill>
                  <a:schemeClr val="dk2"/>
                </a:solidFill>
                <a:latin typeface="Lato"/>
                <a:ea typeface="Lato"/>
                <a:cs typeface="Lato"/>
                <a:sym typeface="Lato"/>
              </a:rPr>
              <a:t>Thumbs up against pressure - radial test.</a:t>
            </a:r>
            <a:endParaRPr>
              <a:solidFill>
                <a:schemeClr val="dk2"/>
              </a:solidFill>
              <a:latin typeface="Lato"/>
              <a:ea typeface="Lato"/>
              <a:cs typeface="Lato"/>
              <a:sym typeface="Lato"/>
            </a:endParaRPr>
          </a:p>
          <a:p>
            <a:pPr indent="0" lvl="0" marL="0" rtl="0" algn="l">
              <a:spcBef>
                <a:spcPts val="0"/>
              </a:spcBef>
              <a:spcAft>
                <a:spcPts val="0"/>
              </a:spcAft>
              <a:buClr>
                <a:schemeClr val="dk2"/>
              </a:buClr>
              <a:buSzPts val="1100"/>
              <a:buFont typeface="Arial"/>
              <a:buNone/>
            </a:pPr>
            <a:r>
              <a:rPr lang="en">
                <a:solidFill>
                  <a:schemeClr val="dk2"/>
                </a:solidFill>
                <a:latin typeface="Lato"/>
                <a:ea typeface="Lato"/>
                <a:cs typeface="Lato"/>
                <a:sym typeface="Lato"/>
              </a:rPr>
              <a:t> Backwards  wrist flexion  for median.</a:t>
            </a:r>
            <a:endParaRPr>
              <a:solidFill>
                <a:schemeClr val="dk2"/>
              </a:solidFill>
              <a:latin typeface="Lato"/>
              <a:ea typeface="Lato"/>
              <a:cs typeface="Lato"/>
              <a:sym typeface="Lato"/>
            </a:endParaRPr>
          </a:p>
          <a:p>
            <a:pPr indent="0" lvl="0" marL="0" rtl="0" algn="l">
              <a:spcBef>
                <a:spcPts val="0"/>
              </a:spcBef>
              <a:spcAft>
                <a:spcPts val="0"/>
              </a:spcAft>
              <a:buNone/>
            </a:pPr>
            <a:r>
              <a:t/>
            </a:r>
            <a:endParaRPr>
              <a:solidFill>
                <a:schemeClr val="dk2"/>
              </a:solidFill>
              <a:latin typeface="Lato"/>
              <a:ea typeface="Lato"/>
              <a:cs typeface="Lato"/>
              <a:sym typeface="Lato"/>
            </a:endParaRPr>
          </a:p>
          <a:p>
            <a:pPr indent="0" lvl="0" marL="0" rtl="0" algn="l">
              <a:spcBef>
                <a:spcPts val="0"/>
              </a:spcBef>
              <a:spcAft>
                <a:spcPts val="0"/>
              </a:spcAft>
              <a:buClr>
                <a:schemeClr val="dk2"/>
              </a:buClr>
              <a:buSzPts val="1100"/>
              <a:buFont typeface="Arial"/>
              <a:buNone/>
            </a:pPr>
            <a:r>
              <a:t/>
            </a:r>
            <a:endParaRPr>
              <a:solidFill>
                <a:schemeClr val="dk2"/>
              </a:solidFill>
              <a:latin typeface="Lato"/>
              <a:ea typeface="Lato"/>
              <a:cs typeface="Lato"/>
              <a:sym typeface="Lato"/>
            </a:endParaRPr>
          </a:p>
        </p:txBody>
      </p:sp>
      <p:sp>
        <p:nvSpPr>
          <p:cNvPr id="182" name="Google Shape;182;p26"/>
          <p:cNvSpPr txBox="1"/>
          <p:nvPr/>
        </p:nvSpPr>
        <p:spPr>
          <a:xfrm>
            <a:off x="446675" y="4061775"/>
            <a:ext cx="168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Bottom grip test</a:t>
            </a:r>
            <a:endParaRPr>
              <a:latin typeface="Lato"/>
              <a:ea typeface="Lato"/>
              <a:cs typeface="Lato"/>
              <a:sym typeface="Lato"/>
            </a:endParaRPr>
          </a:p>
        </p:txBody>
      </p:sp>
      <p:sp>
        <p:nvSpPr>
          <p:cNvPr id="183" name="Google Shape;183;p26"/>
          <p:cNvSpPr txBox="1"/>
          <p:nvPr/>
        </p:nvSpPr>
        <p:spPr>
          <a:xfrm>
            <a:off x="4766650" y="4326950"/>
            <a:ext cx="402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lang="en">
                <a:solidFill>
                  <a:schemeClr val="dk2"/>
                </a:solidFill>
                <a:latin typeface="Lato"/>
                <a:ea typeface="Lato"/>
                <a:cs typeface="Lato"/>
                <a:sym typeface="Lato"/>
              </a:rPr>
              <a:t>Spread fingers against resistance</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559C"/>
        </a:solidFill>
      </p:bgPr>
    </p:bg>
    <p:spTree>
      <p:nvGrpSpPr>
        <p:cNvPr id="187" name="Shape 187"/>
        <p:cNvGrpSpPr/>
        <p:nvPr/>
      </p:nvGrpSpPr>
      <p:grpSpPr>
        <a:xfrm>
          <a:off x="0" y="0"/>
          <a:ext cx="0" cy="0"/>
          <a:chOff x="0" y="0"/>
          <a:chExt cx="0" cy="0"/>
        </a:xfrm>
      </p:grpSpPr>
      <p:pic>
        <p:nvPicPr>
          <p:cNvPr id="188" name="Google Shape;188;p27"/>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189" name="Google Shape;189;p27"/>
          <p:cNvSpPr txBox="1"/>
          <p:nvPr/>
        </p:nvSpPr>
        <p:spPr>
          <a:xfrm>
            <a:off x="468125" y="344500"/>
            <a:ext cx="7315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Nerves: A layman’s guide</a:t>
            </a:r>
            <a:endParaRPr b="1" sz="3000">
              <a:solidFill>
                <a:schemeClr val="lt2"/>
              </a:solidFill>
              <a:latin typeface="Raleway"/>
              <a:ea typeface="Raleway"/>
              <a:cs typeface="Raleway"/>
              <a:sym typeface="Raleway"/>
            </a:endParaRPr>
          </a:p>
        </p:txBody>
      </p:sp>
      <p:pic>
        <p:nvPicPr>
          <p:cNvPr id="190" name="Google Shape;190;p27"/>
          <p:cNvPicPr preferRelativeResize="0"/>
          <p:nvPr/>
        </p:nvPicPr>
        <p:blipFill>
          <a:blip r:embed="rId4">
            <a:alphaModFix/>
          </a:blip>
          <a:stretch>
            <a:fillRect/>
          </a:stretch>
        </p:blipFill>
        <p:spPr>
          <a:xfrm flipH="1">
            <a:off x="5356163" y="344500"/>
            <a:ext cx="3857626" cy="5143501"/>
          </a:xfrm>
          <a:prstGeom prst="rect">
            <a:avLst/>
          </a:prstGeom>
          <a:noFill/>
          <a:ln>
            <a:noFill/>
          </a:ln>
        </p:spPr>
      </p:pic>
      <p:sp>
        <p:nvSpPr>
          <p:cNvPr id="191" name="Google Shape;191;p27"/>
          <p:cNvSpPr txBox="1"/>
          <p:nvPr>
            <p:ph idx="4294967295" type="body"/>
          </p:nvPr>
        </p:nvSpPr>
        <p:spPr>
          <a:xfrm flipH="1">
            <a:off x="365825" y="1053200"/>
            <a:ext cx="7828500" cy="36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Raleway"/>
                <a:ea typeface="Raleway"/>
                <a:cs typeface="Raleway"/>
                <a:sym typeface="Raleway"/>
              </a:rPr>
              <a:t>Nerve Damage can be sensory (hot/cold/tingly/buzzing/sensation loss) Or functional (motor coordination).</a:t>
            </a:r>
            <a:endParaRPr sz="1400">
              <a:latin typeface="Raleway"/>
              <a:ea typeface="Raleway"/>
              <a:cs typeface="Raleway"/>
              <a:sym typeface="Raleway"/>
            </a:endParaRPr>
          </a:p>
          <a:p>
            <a:pPr indent="457200" lvl="0" marL="0" rtl="0" algn="l">
              <a:spcBef>
                <a:spcPts val="1000"/>
              </a:spcBef>
              <a:spcAft>
                <a:spcPts val="0"/>
              </a:spcAft>
              <a:buNone/>
            </a:pPr>
            <a:r>
              <a:rPr lang="en" sz="1400">
                <a:latin typeface="Raleway"/>
                <a:ea typeface="Raleway"/>
                <a:cs typeface="Raleway"/>
                <a:sym typeface="Raleway"/>
              </a:rPr>
              <a:t>The most common nerve injuries from rope are:</a:t>
            </a:r>
            <a:endParaRPr sz="1400">
              <a:latin typeface="Raleway"/>
              <a:ea typeface="Raleway"/>
              <a:cs typeface="Raleway"/>
              <a:sym typeface="Raleway"/>
            </a:endParaRPr>
          </a:p>
          <a:p>
            <a:pPr indent="-317500" lvl="0" marL="914400" rtl="0" algn="l">
              <a:spcBef>
                <a:spcPts val="1000"/>
              </a:spcBef>
              <a:spcAft>
                <a:spcPts val="0"/>
              </a:spcAft>
              <a:buSzPts val="1400"/>
              <a:buFont typeface="Raleway"/>
              <a:buChar char="●"/>
            </a:pPr>
            <a:r>
              <a:rPr lang="en" sz="1400">
                <a:latin typeface="Raleway"/>
                <a:ea typeface="Raleway"/>
                <a:cs typeface="Raleway"/>
                <a:sym typeface="Raleway"/>
              </a:rPr>
              <a:t>Handcuff thumb (radial nerve damage), </a:t>
            </a:r>
            <a:endParaRPr sz="1400">
              <a:latin typeface="Raleway"/>
              <a:ea typeface="Raleway"/>
              <a:cs typeface="Raleway"/>
              <a:sym typeface="Raleway"/>
            </a:endParaRPr>
          </a:p>
          <a:p>
            <a:pPr indent="-317500" lvl="0" marL="914400" rtl="0" algn="l">
              <a:spcBef>
                <a:spcPts val="0"/>
              </a:spcBef>
              <a:spcAft>
                <a:spcPts val="0"/>
              </a:spcAft>
              <a:buSzPts val="1400"/>
              <a:buFont typeface="Raleway"/>
              <a:buChar char="●"/>
            </a:pPr>
            <a:r>
              <a:rPr lang="en" sz="1400">
                <a:latin typeface="Raleway"/>
                <a:ea typeface="Raleway"/>
                <a:cs typeface="Raleway"/>
                <a:sym typeface="Raleway"/>
              </a:rPr>
              <a:t>Wrist drop from (radial nerve damage)</a:t>
            </a:r>
            <a:endParaRPr sz="1400">
              <a:latin typeface="Raleway"/>
              <a:ea typeface="Raleway"/>
              <a:cs typeface="Raleway"/>
              <a:sym typeface="Raleway"/>
            </a:endParaRPr>
          </a:p>
          <a:p>
            <a:pPr indent="-317500" lvl="0" marL="914400" rtl="0" algn="l">
              <a:spcBef>
                <a:spcPts val="0"/>
              </a:spcBef>
              <a:spcAft>
                <a:spcPts val="0"/>
              </a:spcAft>
              <a:buSzPts val="1400"/>
              <a:buFont typeface="Raleway"/>
              <a:buChar char="●"/>
            </a:pPr>
            <a:r>
              <a:rPr lang="en" sz="1400">
                <a:latin typeface="Raleway"/>
                <a:ea typeface="Raleway"/>
                <a:cs typeface="Raleway"/>
                <a:sym typeface="Raleway"/>
              </a:rPr>
              <a:t>Ulnar nerve compression, (upper arm compression)</a:t>
            </a:r>
            <a:endParaRPr sz="1400">
              <a:latin typeface="Raleway"/>
              <a:ea typeface="Raleway"/>
              <a:cs typeface="Raleway"/>
              <a:sym typeface="Raleway"/>
            </a:endParaRPr>
          </a:p>
          <a:p>
            <a:pPr indent="0" lvl="0" marL="0" rtl="0" algn="l">
              <a:spcBef>
                <a:spcPts val="1000"/>
              </a:spcBef>
              <a:spcAft>
                <a:spcPts val="0"/>
              </a:spcAft>
              <a:buNone/>
            </a:pPr>
            <a:r>
              <a:rPr lang="en" sz="1200">
                <a:latin typeface="Raleway"/>
                <a:ea typeface="Raleway"/>
                <a:cs typeface="Raleway"/>
                <a:sym typeface="Raleway"/>
              </a:rPr>
              <a:t>   	</a:t>
            </a:r>
            <a:endParaRPr sz="1200">
              <a:latin typeface="Raleway"/>
              <a:ea typeface="Raleway"/>
              <a:cs typeface="Raleway"/>
              <a:sym typeface="Raleway"/>
            </a:endParaRPr>
          </a:p>
          <a:p>
            <a:pPr indent="0" lvl="0" marL="0" rtl="0" algn="l">
              <a:spcBef>
                <a:spcPts val="1000"/>
              </a:spcBef>
              <a:spcAft>
                <a:spcPts val="0"/>
              </a:spcAft>
              <a:buNone/>
            </a:pPr>
            <a:r>
              <a:t/>
            </a:r>
            <a:endParaRPr sz="1200">
              <a:latin typeface="Raleway"/>
              <a:ea typeface="Raleway"/>
              <a:cs typeface="Raleway"/>
              <a:sym typeface="Raleway"/>
            </a:endParaRPr>
          </a:p>
          <a:p>
            <a:pPr indent="0" lvl="0" marL="0" rtl="0" algn="ctr">
              <a:lnSpc>
                <a:spcPct val="100000"/>
              </a:lnSpc>
              <a:spcBef>
                <a:spcPts val="1000"/>
              </a:spcBef>
              <a:spcAft>
                <a:spcPts val="0"/>
              </a:spcAft>
              <a:buClr>
                <a:schemeClr val="dk2"/>
              </a:buClr>
              <a:buSzPts val="1100"/>
              <a:buFont typeface="Arial"/>
              <a:buNone/>
            </a:pPr>
            <a:r>
              <a:rPr b="1" lang="en" sz="1900"/>
              <a:t>See a MD or PT for assessment and treatment!</a:t>
            </a:r>
            <a:endParaRPr b="1" sz="1900"/>
          </a:p>
          <a:p>
            <a:pPr indent="0" lvl="0" marL="457200" rtl="0" algn="l">
              <a:spcBef>
                <a:spcPts val="0"/>
              </a:spcBef>
              <a:spcAft>
                <a:spcPts val="0"/>
              </a:spcAft>
              <a:buNone/>
            </a:pPr>
            <a:r>
              <a:t/>
            </a:r>
            <a:endParaRPr sz="1200">
              <a:latin typeface="Raleway"/>
              <a:ea typeface="Raleway"/>
              <a:cs typeface="Raleway"/>
              <a:sym typeface="Raleway"/>
            </a:endParaRPr>
          </a:p>
          <a:p>
            <a:pPr indent="0" lvl="0" marL="0" rtl="0" algn="l">
              <a:spcBef>
                <a:spcPts val="1000"/>
              </a:spcBef>
              <a:spcAft>
                <a:spcPts val="0"/>
              </a:spcAft>
              <a:buNone/>
            </a:pPr>
            <a:r>
              <a:t/>
            </a:r>
            <a:endParaRPr b="1" sz="1400">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8"/>
          <p:cNvPicPr preferRelativeResize="0"/>
          <p:nvPr/>
        </p:nvPicPr>
        <p:blipFill rotWithShape="1">
          <a:blip r:embed="rId3">
            <a:alphaModFix/>
          </a:blip>
          <a:srcRect b="23553" l="0" r="0" t="0"/>
          <a:stretch/>
        </p:blipFill>
        <p:spPr>
          <a:xfrm>
            <a:off x="2643150" y="1141275"/>
            <a:ext cx="3857700" cy="3932100"/>
          </a:xfrm>
          <a:prstGeom prst="ellipse">
            <a:avLst/>
          </a:prstGeom>
          <a:noFill/>
          <a:ln>
            <a:noFill/>
          </a:ln>
        </p:spPr>
      </p:pic>
      <p:sp>
        <p:nvSpPr>
          <p:cNvPr id="197" name="Google Shape;197;p28"/>
          <p:cNvSpPr txBox="1"/>
          <p:nvPr>
            <p:ph type="title"/>
          </p:nvPr>
        </p:nvSpPr>
        <p:spPr>
          <a:xfrm>
            <a:off x="354725" y="456075"/>
            <a:ext cx="8367000" cy="7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Body Rope types</a:t>
            </a:r>
            <a:endParaRPr/>
          </a:p>
        </p:txBody>
      </p:sp>
      <p:sp>
        <p:nvSpPr>
          <p:cNvPr id="198" name="Google Shape;198;p28"/>
          <p:cNvSpPr txBox="1"/>
          <p:nvPr>
            <p:ph idx="1" type="body"/>
          </p:nvPr>
        </p:nvSpPr>
        <p:spPr>
          <a:xfrm>
            <a:off x="6645225" y="1232700"/>
            <a:ext cx="2276400" cy="313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u="sng"/>
              <a:t>Safer for suspension</a:t>
            </a:r>
            <a:endParaRPr b="1" u="sng"/>
          </a:p>
          <a:p>
            <a:pPr indent="0" lvl="0" marL="0" rtl="0" algn="ctr">
              <a:spcBef>
                <a:spcPts val="1600"/>
              </a:spcBef>
              <a:spcAft>
                <a:spcPts val="0"/>
              </a:spcAft>
              <a:buNone/>
            </a:pPr>
            <a:r>
              <a:rPr lang="en"/>
              <a:t>He</a:t>
            </a:r>
            <a:r>
              <a:rPr lang="en"/>
              <a:t>mp &gt;5mm</a:t>
            </a:r>
            <a:endParaRPr/>
          </a:p>
          <a:p>
            <a:pPr indent="0" lvl="0" marL="0" rtl="0" algn="ctr">
              <a:spcBef>
                <a:spcPts val="1600"/>
              </a:spcBef>
              <a:spcAft>
                <a:spcPts val="0"/>
              </a:spcAft>
              <a:buNone/>
            </a:pPr>
            <a:r>
              <a:rPr lang="en"/>
              <a:t>Jute &gt;5mm</a:t>
            </a:r>
            <a:endParaRPr/>
          </a:p>
          <a:p>
            <a:pPr indent="0" lvl="0" marL="0" rtl="0" algn="ctr">
              <a:spcBef>
                <a:spcPts val="1600"/>
              </a:spcBef>
              <a:spcAft>
                <a:spcPts val="0"/>
              </a:spcAft>
              <a:buNone/>
            </a:pPr>
            <a:r>
              <a:rPr lang="en"/>
              <a:t>Nylon </a:t>
            </a:r>
            <a:endParaRPr/>
          </a:p>
          <a:p>
            <a:pPr indent="0" lvl="0" marL="0" rtl="0" algn="ctr">
              <a:spcBef>
                <a:spcPts val="1600"/>
              </a:spcBef>
              <a:spcAft>
                <a:spcPts val="0"/>
              </a:spcAft>
              <a:buNone/>
            </a:pPr>
            <a:r>
              <a:rPr lang="en"/>
              <a:t>Posh</a:t>
            </a:r>
            <a:endParaRPr/>
          </a:p>
          <a:p>
            <a:pPr indent="0" lvl="0" marL="0" rtl="0" algn="ctr">
              <a:spcBef>
                <a:spcPts val="1600"/>
              </a:spcBef>
              <a:spcAft>
                <a:spcPts val="1600"/>
              </a:spcAft>
              <a:buNone/>
            </a:pPr>
            <a:r>
              <a:rPr lang="en"/>
              <a:t>Hempx</a:t>
            </a:r>
            <a:endParaRPr/>
          </a:p>
        </p:txBody>
      </p:sp>
      <p:sp>
        <p:nvSpPr>
          <p:cNvPr id="199" name="Google Shape;199;p28"/>
          <p:cNvSpPr txBox="1"/>
          <p:nvPr/>
        </p:nvSpPr>
        <p:spPr>
          <a:xfrm>
            <a:off x="260150" y="1232700"/>
            <a:ext cx="2746800" cy="267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u="sng">
                <a:latin typeface="Lato"/>
                <a:ea typeface="Lato"/>
                <a:cs typeface="Lato"/>
                <a:sym typeface="Lato"/>
              </a:rPr>
              <a:t>Not safe for suspension </a:t>
            </a:r>
            <a:endParaRPr b="1" sz="1800" u="sng">
              <a:latin typeface="Lato"/>
              <a:ea typeface="Lato"/>
              <a:cs typeface="Lato"/>
              <a:sym typeface="Lato"/>
            </a:endParaRPr>
          </a:p>
          <a:p>
            <a:pPr indent="0" lvl="0" marL="0" rtl="0" algn="ctr">
              <a:spcBef>
                <a:spcPts val="0"/>
              </a:spcBef>
              <a:spcAft>
                <a:spcPts val="0"/>
              </a:spcAft>
              <a:buNone/>
            </a:pPr>
            <a:r>
              <a:t/>
            </a:r>
            <a:endParaRPr sz="1800">
              <a:latin typeface="Lato"/>
              <a:ea typeface="Lato"/>
              <a:cs typeface="Lato"/>
              <a:sym typeface="Lato"/>
            </a:endParaRPr>
          </a:p>
          <a:p>
            <a:pPr indent="0" lvl="0" marL="0" rtl="0" algn="ctr">
              <a:spcBef>
                <a:spcPts val="0"/>
              </a:spcBef>
              <a:spcAft>
                <a:spcPts val="0"/>
              </a:spcAft>
              <a:buNone/>
            </a:pPr>
            <a:r>
              <a:rPr lang="en" sz="1800">
                <a:latin typeface="Lato"/>
                <a:ea typeface="Lato"/>
                <a:cs typeface="Lato"/>
                <a:sym typeface="Lato"/>
              </a:rPr>
              <a:t>Sisal</a:t>
            </a:r>
            <a:endParaRPr sz="1800">
              <a:latin typeface="Lato"/>
              <a:ea typeface="Lato"/>
              <a:cs typeface="Lato"/>
              <a:sym typeface="Lato"/>
            </a:endParaRPr>
          </a:p>
          <a:p>
            <a:pPr indent="0" lvl="0" marL="0" rtl="0" algn="ctr">
              <a:spcBef>
                <a:spcPts val="0"/>
              </a:spcBef>
              <a:spcAft>
                <a:spcPts val="0"/>
              </a:spcAft>
              <a:buNone/>
            </a:pPr>
            <a:r>
              <a:t/>
            </a:r>
            <a:endParaRPr sz="1800">
              <a:latin typeface="Lato"/>
              <a:ea typeface="Lato"/>
              <a:cs typeface="Lato"/>
              <a:sym typeface="Lato"/>
            </a:endParaRPr>
          </a:p>
          <a:p>
            <a:pPr indent="0" lvl="0" marL="0" rtl="0" algn="ctr">
              <a:spcBef>
                <a:spcPts val="0"/>
              </a:spcBef>
              <a:spcAft>
                <a:spcPts val="0"/>
              </a:spcAft>
              <a:buNone/>
            </a:pPr>
            <a:r>
              <a:rPr lang="en" sz="1800">
                <a:latin typeface="Lato"/>
                <a:ea typeface="Lato"/>
                <a:cs typeface="Lato"/>
                <a:sym typeface="Lato"/>
              </a:rPr>
              <a:t>Coconut</a:t>
            </a:r>
            <a:endParaRPr sz="1800">
              <a:latin typeface="Lato"/>
              <a:ea typeface="Lato"/>
              <a:cs typeface="Lato"/>
              <a:sym typeface="Lato"/>
            </a:endParaRPr>
          </a:p>
          <a:p>
            <a:pPr indent="0" lvl="0" marL="0" rtl="0" algn="ctr">
              <a:spcBef>
                <a:spcPts val="0"/>
              </a:spcBef>
              <a:spcAft>
                <a:spcPts val="0"/>
              </a:spcAft>
              <a:buNone/>
            </a:pPr>
            <a:r>
              <a:t/>
            </a:r>
            <a:endParaRPr sz="1800">
              <a:latin typeface="Lato"/>
              <a:ea typeface="Lato"/>
              <a:cs typeface="Lato"/>
              <a:sym typeface="Lato"/>
            </a:endParaRPr>
          </a:p>
          <a:p>
            <a:pPr indent="0" lvl="0" marL="0" rtl="0" algn="ctr">
              <a:spcBef>
                <a:spcPts val="0"/>
              </a:spcBef>
              <a:spcAft>
                <a:spcPts val="0"/>
              </a:spcAft>
              <a:buNone/>
            </a:pPr>
            <a:r>
              <a:rPr lang="en" sz="1800">
                <a:latin typeface="Lato"/>
                <a:ea typeface="Lato"/>
                <a:cs typeface="Lato"/>
                <a:sym typeface="Lato"/>
              </a:rPr>
              <a:t>Cotton</a:t>
            </a:r>
            <a:endParaRPr sz="1800">
              <a:latin typeface="Lato"/>
              <a:ea typeface="Lato"/>
              <a:cs typeface="Lato"/>
              <a:sym typeface="Lato"/>
            </a:endParaRPr>
          </a:p>
          <a:p>
            <a:pPr indent="0" lvl="0" marL="0" rtl="0" algn="ctr">
              <a:spcBef>
                <a:spcPts val="0"/>
              </a:spcBef>
              <a:spcAft>
                <a:spcPts val="0"/>
              </a:spcAft>
              <a:buNone/>
            </a:pPr>
            <a:r>
              <a:t/>
            </a:r>
            <a:endParaRPr sz="1800">
              <a:latin typeface="Lato"/>
              <a:ea typeface="Lato"/>
              <a:cs typeface="Lato"/>
              <a:sym typeface="Lato"/>
            </a:endParaRPr>
          </a:p>
          <a:p>
            <a:pPr indent="0" lvl="0" marL="0" rtl="0" algn="ctr">
              <a:spcBef>
                <a:spcPts val="0"/>
              </a:spcBef>
              <a:spcAft>
                <a:spcPts val="0"/>
              </a:spcAft>
              <a:buNone/>
            </a:pPr>
            <a:r>
              <a:rPr lang="en" sz="1800">
                <a:latin typeface="Lato"/>
                <a:ea typeface="Lato"/>
                <a:cs typeface="Lato"/>
                <a:sym typeface="Lato"/>
              </a:rPr>
              <a:t>Natural fiber </a:t>
            </a:r>
            <a:r>
              <a:rPr b="1" lang="en" sz="1100">
                <a:solidFill>
                  <a:schemeClr val="dk2"/>
                </a:solidFill>
              </a:rPr>
              <a:t>≤</a:t>
            </a:r>
            <a:r>
              <a:rPr lang="en" sz="1800">
                <a:latin typeface="Lato"/>
                <a:ea typeface="Lato"/>
                <a:cs typeface="Lato"/>
                <a:sym typeface="Lato"/>
              </a:rPr>
              <a:t>5mm </a:t>
            </a:r>
            <a:endParaRPr sz="180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p:nvPr/>
        </p:nvSpPr>
        <p:spPr>
          <a:xfrm>
            <a:off x="204475" y="418750"/>
            <a:ext cx="8898300" cy="10119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9"/>
          <p:cNvSpPr txBox="1"/>
          <p:nvPr>
            <p:ph type="title"/>
          </p:nvPr>
        </p:nvSpPr>
        <p:spPr>
          <a:xfrm>
            <a:off x="575575" y="60700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Uplines</a:t>
            </a:r>
            <a:endParaRPr/>
          </a:p>
          <a:p>
            <a:pPr indent="0" lvl="0" marL="0" rtl="0" algn="l">
              <a:spcBef>
                <a:spcPts val="0"/>
              </a:spcBef>
              <a:spcAft>
                <a:spcPts val="0"/>
              </a:spcAft>
              <a:buNone/>
            </a:pPr>
            <a:r>
              <a:t/>
            </a:r>
            <a:endParaRPr/>
          </a:p>
        </p:txBody>
      </p:sp>
      <p:sp>
        <p:nvSpPr>
          <p:cNvPr id="206" name="Google Shape;206;p29"/>
          <p:cNvSpPr txBox="1"/>
          <p:nvPr>
            <p:ph idx="1" type="body"/>
          </p:nvPr>
        </p:nvSpPr>
        <p:spPr>
          <a:xfrm>
            <a:off x="575575" y="1595775"/>
            <a:ext cx="8156100" cy="3547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t/>
            </a:r>
            <a:endParaRPr/>
          </a:p>
          <a:p>
            <a:pPr indent="-342900" lvl="0" marL="457200" rtl="0" algn="l">
              <a:lnSpc>
                <a:spcPct val="100000"/>
              </a:lnSpc>
              <a:spcBef>
                <a:spcPts val="0"/>
              </a:spcBef>
              <a:spcAft>
                <a:spcPts val="0"/>
              </a:spcAft>
              <a:buSzPts val="1800"/>
              <a:buChar char="●"/>
            </a:pPr>
            <a:r>
              <a:rPr lang="en"/>
              <a:t>Critical uplines should have a high safety factor (10x factor or more).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Recommended uplines</a:t>
            </a:r>
            <a:endParaRPr/>
          </a:p>
          <a:p>
            <a:pPr indent="-342900" lvl="0" marL="457200" rtl="0" algn="ctr">
              <a:spcBef>
                <a:spcPts val="0"/>
              </a:spcBef>
              <a:spcAft>
                <a:spcPts val="0"/>
              </a:spcAft>
              <a:buSzPts val="1800"/>
              <a:buChar char="●"/>
            </a:pPr>
            <a:r>
              <a:rPr lang="en"/>
              <a:t>Nylon </a:t>
            </a:r>
            <a:endParaRPr/>
          </a:p>
          <a:p>
            <a:pPr indent="-342900" lvl="0" marL="457200" rtl="0" algn="ctr">
              <a:spcBef>
                <a:spcPts val="1600"/>
              </a:spcBef>
              <a:spcAft>
                <a:spcPts val="0"/>
              </a:spcAft>
              <a:buSzPts val="1800"/>
              <a:buChar char="●"/>
            </a:pPr>
            <a:r>
              <a:rPr lang="en"/>
              <a:t>Posh</a:t>
            </a:r>
            <a:endParaRPr/>
          </a:p>
          <a:p>
            <a:pPr indent="-342900" lvl="0" marL="457200" rtl="0" algn="ctr">
              <a:spcBef>
                <a:spcPts val="1600"/>
              </a:spcBef>
              <a:spcAft>
                <a:spcPts val="0"/>
              </a:spcAft>
              <a:buSzPts val="1800"/>
              <a:buChar char="●"/>
            </a:pPr>
            <a:r>
              <a:rPr lang="en"/>
              <a:t>Hempx</a:t>
            </a:r>
            <a:endParaRPr/>
          </a:p>
          <a:p>
            <a:pPr indent="-342900" lvl="0" marL="457200" rtl="0" algn="ctr">
              <a:spcBef>
                <a:spcPts val="1600"/>
              </a:spcBef>
              <a:spcAft>
                <a:spcPts val="0"/>
              </a:spcAft>
              <a:buSzPts val="1800"/>
              <a:buChar char="●"/>
            </a:pPr>
            <a:r>
              <a:rPr lang="en"/>
              <a:t> Hemp &gt;5mm</a:t>
            </a:r>
            <a:endParaRPr/>
          </a:p>
          <a:p>
            <a:pPr indent="0" lvl="0" marL="0" rtl="0" algn="l">
              <a:lnSpc>
                <a:spcPct val="100000"/>
              </a:lnSpc>
              <a:spcBef>
                <a:spcPts val="16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Suspension Gear</a:t>
            </a:r>
            <a:endParaRPr/>
          </a:p>
        </p:txBody>
      </p:sp>
      <p:sp>
        <p:nvSpPr>
          <p:cNvPr id="212" name="Google Shape;212;p30"/>
          <p:cNvSpPr txBox="1"/>
          <p:nvPr>
            <p:ph idx="1" type="body"/>
          </p:nvPr>
        </p:nvSpPr>
        <p:spPr>
          <a:xfrm>
            <a:off x="671097" y="1265125"/>
            <a:ext cx="7999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Climbing gear is commonly used for suspension. Climbing gear ratings are usually in kN, which </a:t>
            </a:r>
            <a:r>
              <a:rPr lang="en"/>
              <a:t>is a unit to measure </a:t>
            </a:r>
            <a:r>
              <a:rPr lang="en"/>
              <a:t>force. </a:t>
            </a:r>
            <a:endParaRPr/>
          </a:p>
          <a:p>
            <a:pPr indent="0" lvl="0" marL="0" rtl="0" algn="l">
              <a:spcBef>
                <a:spcPts val="1600"/>
              </a:spcBef>
              <a:spcAft>
                <a:spcPts val="0"/>
              </a:spcAft>
              <a:buClr>
                <a:schemeClr val="dk2"/>
              </a:buClr>
              <a:buSzPts val="1100"/>
              <a:buFont typeface="Arial"/>
              <a:buNone/>
            </a:pPr>
            <a:r>
              <a:rPr lang="en"/>
              <a:t>1 kN is approximately 220 lbs.</a:t>
            </a:r>
            <a:endParaRPr/>
          </a:p>
          <a:p>
            <a:pPr indent="0" lvl="0" marL="0" rtl="0" algn="l">
              <a:spcBef>
                <a:spcPts val="1600"/>
              </a:spcBef>
              <a:spcAft>
                <a:spcPts val="0"/>
              </a:spcAft>
              <a:buClr>
                <a:schemeClr val="dk2"/>
              </a:buClr>
              <a:buSzPts val="1100"/>
              <a:buFont typeface="Arial"/>
              <a:buNone/>
            </a:pPr>
            <a:r>
              <a:rPr lang="en"/>
              <a:t>To maintain a 10x safety factor for suspending a person who weighs 200 lbs, you need a rating of 10 kN or more.</a:t>
            </a:r>
            <a:endParaRPr/>
          </a:p>
          <a:p>
            <a:pPr indent="0" lvl="0" marL="0" rtl="0" algn="l">
              <a:spcBef>
                <a:spcPts val="1600"/>
              </a:spcBef>
              <a:spcAft>
                <a:spcPts val="0"/>
              </a:spcAft>
              <a:buClr>
                <a:schemeClr val="dk2"/>
              </a:buClr>
              <a:buSzPts val="1100"/>
              <a:buFont typeface="Arial"/>
              <a:buNone/>
            </a:pPr>
            <a:r>
              <a:rPr b="1" lang="en"/>
              <a:t>ALWAYS CHECK THE RATING. </a:t>
            </a:r>
            <a:r>
              <a:rPr lang="en"/>
              <a:t>There are lots of water bottle and keyring carabiners that will never hold up a person.</a:t>
            </a:r>
            <a:endParaRPr/>
          </a:p>
          <a:p>
            <a:pPr indent="0" lvl="0" marL="0" rtl="0" algn="l">
              <a:spcBef>
                <a:spcPts val="1600"/>
              </a:spcBef>
              <a:spcAft>
                <a:spcPts val="0"/>
              </a:spcAft>
              <a:buClr>
                <a:schemeClr val="dk2"/>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1"/>
          <p:cNvPicPr preferRelativeResize="0"/>
          <p:nvPr/>
        </p:nvPicPr>
        <p:blipFill rotWithShape="1">
          <a:blip r:embed="rId3">
            <a:alphaModFix/>
          </a:blip>
          <a:srcRect b="24664" l="22917" r="19077" t="15974"/>
          <a:stretch/>
        </p:blipFill>
        <p:spPr>
          <a:xfrm>
            <a:off x="468750" y="1"/>
            <a:ext cx="7968599" cy="6116225"/>
          </a:xfrm>
          <a:prstGeom prst="rect">
            <a:avLst/>
          </a:prstGeom>
          <a:noFill/>
          <a:ln>
            <a:noFill/>
          </a:ln>
        </p:spPr>
      </p:pic>
      <p:sp>
        <p:nvSpPr>
          <p:cNvPr id="218" name="Google Shape;218;p31"/>
          <p:cNvSpPr txBox="1"/>
          <p:nvPr/>
        </p:nvSpPr>
        <p:spPr>
          <a:xfrm>
            <a:off x="1133750" y="139575"/>
            <a:ext cx="2177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Lato"/>
                <a:ea typeface="Lato"/>
                <a:cs typeface="Lato"/>
                <a:sym typeface="Lato"/>
              </a:rPr>
              <a:t>Rated climbing gear</a:t>
            </a:r>
            <a:endParaRPr b="1" sz="1600">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219" name="Google Shape;219;p31"/>
          <p:cNvSpPr/>
          <p:nvPr/>
        </p:nvSpPr>
        <p:spPr>
          <a:xfrm rot="-1971827">
            <a:off x="4579094" y="2495234"/>
            <a:ext cx="1904012" cy="847531"/>
          </a:xfrm>
          <a:prstGeom prst="ellipse">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1"/>
          <p:cNvSpPr/>
          <p:nvPr/>
        </p:nvSpPr>
        <p:spPr>
          <a:xfrm rot="-1380880">
            <a:off x="1276973" y="818808"/>
            <a:ext cx="1607554" cy="689323"/>
          </a:xfrm>
          <a:prstGeom prst="ellipse">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1"/>
          <p:cNvSpPr/>
          <p:nvPr/>
        </p:nvSpPr>
        <p:spPr>
          <a:xfrm rot="551721">
            <a:off x="5637568" y="3889263"/>
            <a:ext cx="1608875" cy="924803"/>
          </a:xfrm>
          <a:prstGeom prst="ellipse">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1"/>
          <p:cNvSpPr/>
          <p:nvPr/>
        </p:nvSpPr>
        <p:spPr>
          <a:xfrm>
            <a:off x="5308200" y="1735600"/>
            <a:ext cx="1165500" cy="570000"/>
          </a:xfrm>
          <a:prstGeom prst="ellipse">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pic>
        <p:nvPicPr>
          <p:cNvPr id="79" name="Google Shape;79;p14"/>
          <p:cNvPicPr preferRelativeResize="0"/>
          <p:nvPr/>
        </p:nvPicPr>
        <p:blipFill rotWithShape="1">
          <a:blip r:embed="rId3">
            <a:alphaModFix/>
          </a:blip>
          <a:srcRect b="7834" l="0" r="0" t="7834"/>
          <a:stretch/>
        </p:blipFill>
        <p:spPr>
          <a:xfrm>
            <a:off x="0" y="0"/>
            <a:ext cx="9143997" cy="5143499"/>
          </a:xfrm>
          <a:prstGeom prst="rect">
            <a:avLst/>
          </a:prstGeom>
          <a:noFill/>
          <a:ln>
            <a:noFill/>
          </a:ln>
        </p:spPr>
      </p:pic>
      <p:sp>
        <p:nvSpPr>
          <p:cNvPr id="80" name="Google Shape;80;p14"/>
          <p:cNvSpPr/>
          <p:nvPr/>
        </p:nvSpPr>
        <p:spPr>
          <a:xfrm>
            <a:off x="78125" y="2672950"/>
            <a:ext cx="8596800" cy="25212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txBox="1"/>
          <p:nvPr>
            <p:ph idx="4294967295" type="body"/>
          </p:nvPr>
        </p:nvSpPr>
        <p:spPr>
          <a:xfrm>
            <a:off x="349575" y="3349900"/>
            <a:ext cx="7941300" cy="1691400"/>
          </a:xfrm>
          <a:prstGeom prst="rect">
            <a:avLst/>
          </a:prstGeom>
          <a:noFill/>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1" lang="en" sz="2800">
                <a:solidFill>
                  <a:srgbClr val="F1ADC8"/>
                </a:solidFill>
              </a:rPr>
              <a:t>Who is Em?</a:t>
            </a:r>
            <a:endParaRPr b="1" sz="2800">
              <a:solidFill>
                <a:srgbClr val="F1ADC8"/>
              </a:solidFill>
            </a:endParaRPr>
          </a:p>
          <a:p>
            <a:pPr indent="0" lvl="0" marL="457200" rtl="0" algn="l">
              <a:lnSpc>
                <a:spcPct val="100000"/>
              </a:lnSpc>
              <a:spcBef>
                <a:spcPts val="1600"/>
              </a:spcBef>
              <a:spcAft>
                <a:spcPts val="0"/>
              </a:spcAft>
              <a:buNone/>
            </a:pPr>
            <a:r>
              <a:rPr lang="en">
                <a:solidFill>
                  <a:schemeClr val="lt1"/>
                </a:solidFill>
              </a:rPr>
              <a:t>(she/her)you can find her as  Mz_Magpie on IG and Fetlife</a:t>
            </a:r>
            <a:endParaRPr>
              <a:solidFill>
                <a:schemeClr val="lt1"/>
              </a:solidFill>
            </a:endParaRPr>
          </a:p>
          <a:p>
            <a:pPr indent="-342900" lvl="0" marL="457200" rtl="0" algn="l">
              <a:lnSpc>
                <a:spcPct val="100000"/>
              </a:lnSpc>
              <a:spcBef>
                <a:spcPts val="1600"/>
              </a:spcBef>
              <a:spcAft>
                <a:spcPts val="0"/>
              </a:spcAft>
              <a:buClr>
                <a:schemeClr val="lt1"/>
              </a:buClr>
              <a:buSzPts val="1800"/>
              <a:buChar char="●"/>
            </a:pPr>
            <a:r>
              <a:rPr lang="en">
                <a:solidFill>
                  <a:schemeClr val="lt1"/>
                </a:solidFill>
              </a:rPr>
              <a:t>Joined the PNW kink scene in </a:t>
            </a:r>
            <a:r>
              <a:rPr lang="en">
                <a:solidFill>
                  <a:schemeClr val="lt1"/>
                </a:solidFill>
              </a:rPr>
              <a:t>2010 started suspending</a:t>
            </a:r>
            <a:r>
              <a:rPr lang="en">
                <a:solidFill>
                  <a:schemeClr val="lt1"/>
                </a:solidFill>
              </a:rPr>
              <a:t> in 2017</a:t>
            </a:r>
            <a:endParaRPr>
              <a:solidFill>
                <a:schemeClr val="lt1"/>
              </a:solidFill>
            </a:endParaRPr>
          </a:p>
          <a:p>
            <a:pPr indent="-342900" lvl="0" marL="457200" rtl="0" algn="l">
              <a:lnSpc>
                <a:spcPct val="100000"/>
              </a:lnSpc>
              <a:spcBef>
                <a:spcPts val="0"/>
              </a:spcBef>
              <a:spcAft>
                <a:spcPts val="0"/>
              </a:spcAft>
              <a:buClr>
                <a:schemeClr val="lt1"/>
              </a:buClr>
              <a:buSzPts val="1800"/>
              <a:buChar char="●"/>
            </a:pPr>
            <a:r>
              <a:rPr lang="en">
                <a:solidFill>
                  <a:schemeClr val="lt1"/>
                </a:solidFill>
              </a:rPr>
              <a:t>Organized Seattle Suspension (progressions) Rope group 2018-2020</a:t>
            </a:r>
            <a:endParaRPr>
              <a:solidFill>
                <a:schemeClr val="lt1"/>
              </a:solidFill>
            </a:endParaRPr>
          </a:p>
          <a:p>
            <a:pPr indent="-342900" lvl="0" marL="457200" rtl="0" algn="l">
              <a:lnSpc>
                <a:spcPct val="100000"/>
              </a:lnSpc>
              <a:spcBef>
                <a:spcPts val="0"/>
              </a:spcBef>
              <a:spcAft>
                <a:spcPts val="0"/>
              </a:spcAft>
              <a:buClr>
                <a:schemeClr val="lt1"/>
              </a:buClr>
              <a:buSzPts val="1800"/>
              <a:buChar char="●"/>
            </a:pPr>
            <a:r>
              <a:rPr lang="en">
                <a:solidFill>
                  <a:schemeClr val="lt1"/>
                </a:solidFill>
              </a:rPr>
              <a:t>Presented at Conception 2018, Subspace and  BDSM discords.</a:t>
            </a:r>
            <a:endParaRPr>
              <a:solidFill>
                <a:schemeClr val="lt1"/>
              </a:solidFill>
            </a:endParaRPr>
          </a:p>
          <a:p>
            <a:pPr indent="0" lvl="0" marL="0" rtl="0" algn="l">
              <a:lnSpc>
                <a:spcPct val="100000"/>
              </a:lnSpc>
              <a:spcBef>
                <a:spcPts val="1600"/>
              </a:spcBef>
              <a:spcAft>
                <a:spcPts val="0"/>
              </a:spcAft>
              <a:buClr>
                <a:schemeClr val="dk2"/>
              </a:buClr>
              <a:buSzPts val="1100"/>
              <a:buFont typeface="Arial"/>
              <a:buNone/>
            </a:pPr>
            <a:r>
              <a:t/>
            </a:r>
            <a:endParaRPr>
              <a:solidFill>
                <a:schemeClr val="lt1"/>
              </a:solidFill>
            </a:endParaRPr>
          </a:p>
          <a:p>
            <a:pPr indent="0" lvl="0" marL="0" rtl="0" algn="l">
              <a:lnSpc>
                <a:spcPct val="100000"/>
              </a:lnSpc>
              <a:spcBef>
                <a:spcPts val="1600"/>
              </a:spcBef>
              <a:spcAft>
                <a:spcPts val="1600"/>
              </a:spcAft>
              <a:buClr>
                <a:schemeClr val="dk2"/>
              </a:buClr>
              <a:buSzPts val="1100"/>
              <a:buFont typeface="Arial"/>
              <a:buNone/>
            </a:pPr>
            <a:r>
              <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2"/>
          <p:cNvPicPr preferRelativeResize="0"/>
          <p:nvPr/>
        </p:nvPicPr>
        <p:blipFill rotWithShape="1">
          <a:blip r:embed="rId3">
            <a:alphaModFix/>
          </a:blip>
          <a:srcRect b="53386" l="0" r="14199" t="17163"/>
          <a:stretch/>
        </p:blipFill>
        <p:spPr>
          <a:xfrm>
            <a:off x="0" y="-21360"/>
            <a:ext cx="9143999" cy="5164863"/>
          </a:xfrm>
          <a:prstGeom prst="rect">
            <a:avLst/>
          </a:prstGeom>
          <a:noFill/>
          <a:ln>
            <a:noFill/>
          </a:ln>
        </p:spPr>
      </p:pic>
      <p:sp>
        <p:nvSpPr>
          <p:cNvPr id="228" name="Google Shape;228;p32"/>
          <p:cNvSpPr txBox="1"/>
          <p:nvPr>
            <p:ph type="title"/>
          </p:nvPr>
        </p:nvSpPr>
        <p:spPr>
          <a:xfrm>
            <a:off x="283100" y="712150"/>
            <a:ext cx="6261900" cy="11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1ADC8"/>
                </a:solidFill>
              </a:rPr>
              <a:t>Questions?</a:t>
            </a:r>
            <a:endParaRPr>
              <a:solidFill>
                <a:srgbClr val="F1ADC8"/>
              </a:solidFill>
            </a:endParaRPr>
          </a:p>
          <a:p>
            <a:pPr indent="0" lvl="0" marL="0" rtl="0" algn="l">
              <a:spcBef>
                <a:spcPts val="0"/>
              </a:spcBef>
              <a:spcAft>
                <a:spcPts val="0"/>
              </a:spcAft>
              <a:buNone/>
            </a:pPr>
            <a:r>
              <a:t/>
            </a:r>
            <a:endParaRPr>
              <a:solidFill>
                <a:srgbClr val="F1ADC8"/>
              </a:solidFill>
            </a:endParaRPr>
          </a:p>
        </p:txBody>
      </p:sp>
      <p:sp>
        <p:nvSpPr>
          <p:cNvPr id="229" name="Google Shape;229;p32"/>
          <p:cNvSpPr txBox="1"/>
          <p:nvPr/>
        </p:nvSpPr>
        <p:spPr>
          <a:xfrm>
            <a:off x="7035525" y="2209700"/>
            <a:ext cx="1962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sz="4800">
                <a:solidFill>
                  <a:srgbClr val="F1ADC8"/>
                </a:solidFill>
                <a:latin typeface="Raleway"/>
                <a:ea typeface="Raleway"/>
                <a:cs typeface="Raleway"/>
                <a:sym typeface="Raleway"/>
              </a:rPr>
              <a:t>Break Time!</a:t>
            </a:r>
            <a:endParaRPr>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C7BD">
            <a:alpha val="31550"/>
          </a:srgbClr>
        </a:solidFill>
      </p:bgPr>
    </p:bg>
    <p:spTree>
      <p:nvGrpSpPr>
        <p:cNvPr id="233" name="Shape 233"/>
        <p:cNvGrpSpPr/>
        <p:nvPr/>
      </p:nvGrpSpPr>
      <p:grpSpPr>
        <a:xfrm>
          <a:off x="0" y="0"/>
          <a:ext cx="0" cy="0"/>
          <a:chOff x="0" y="0"/>
          <a:chExt cx="0" cy="0"/>
        </a:xfrm>
      </p:grpSpPr>
      <p:sp>
        <p:nvSpPr>
          <p:cNvPr id="234" name="Google Shape;234;p3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Suspension frames	</a:t>
            </a:r>
            <a:endParaRPr/>
          </a:p>
        </p:txBody>
      </p:sp>
      <p:pic>
        <p:nvPicPr>
          <p:cNvPr id="235" name="Google Shape;235;p33"/>
          <p:cNvPicPr preferRelativeResize="0"/>
          <p:nvPr/>
        </p:nvPicPr>
        <p:blipFill>
          <a:blip r:embed="rId3">
            <a:alphaModFix/>
          </a:blip>
          <a:stretch>
            <a:fillRect/>
          </a:stretch>
        </p:blipFill>
        <p:spPr>
          <a:xfrm>
            <a:off x="127050" y="1342873"/>
            <a:ext cx="2579901" cy="2936975"/>
          </a:xfrm>
          <a:prstGeom prst="rect">
            <a:avLst/>
          </a:prstGeom>
          <a:noFill/>
          <a:ln>
            <a:noFill/>
          </a:ln>
        </p:spPr>
      </p:pic>
      <p:sp>
        <p:nvSpPr>
          <p:cNvPr id="236" name="Google Shape;236;p33"/>
          <p:cNvSpPr txBox="1"/>
          <p:nvPr>
            <p:ph idx="1" type="body"/>
          </p:nvPr>
        </p:nvSpPr>
        <p:spPr>
          <a:xfrm>
            <a:off x="2964476" y="1266875"/>
            <a:ext cx="5767200" cy="333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Pagodas, a</a:t>
            </a:r>
            <a:r>
              <a:rPr lang="en"/>
              <a:t>erialist</a:t>
            </a:r>
            <a:r>
              <a:rPr lang="en"/>
              <a:t> A-frames,  and tripods are all popular options due to their </a:t>
            </a:r>
            <a:r>
              <a:rPr lang="en"/>
              <a:t>portability.</a:t>
            </a:r>
            <a:endParaRPr/>
          </a:p>
          <a:p>
            <a:pPr indent="0" lvl="0" marL="0" rtl="0" algn="l">
              <a:spcBef>
                <a:spcPts val="1600"/>
              </a:spcBef>
              <a:spcAft>
                <a:spcPts val="0"/>
              </a:spcAft>
              <a:buNone/>
            </a:pPr>
            <a:r>
              <a:rPr lang="en"/>
              <a:t>The key way most suspension frames fail are:</a:t>
            </a:r>
            <a:endParaRPr/>
          </a:p>
          <a:p>
            <a:pPr indent="-342900" lvl="0" marL="457200" rtl="0" algn="l">
              <a:spcBef>
                <a:spcPts val="1600"/>
              </a:spcBef>
              <a:spcAft>
                <a:spcPts val="0"/>
              </a:spcAft>
              <a:buSzPts val="1800"/>
              <a:buChar char="●"/>
            </a:pPr>
            <a:r>
              <a:rPr lang="en"/>
              <a:t>Legs splaying out</a:t>
            </a:r>
            <a:endParaRPr/>
          </a:p>
          <a:p>
            <a:pPr indent="-342900" lvl="0" marL="457200" rtl="0" algn="l">
              <a:spcBef>
                <a:spcPts val="0"/>
              </a:spcBef>
              <a:spcAft>
                <a:spcPts val="0"/>
              </a:spcAft>
              <a:buSzPts val="1800"/>
              <a:buChar char="●"/>
            </a:pPr>
            <a:r>
              <a:rPr lang="en"/>
              <a:t>Tipping over (usually caused by user error, such as swinging)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34"/>
          <p:cNvSpPr txBox="1"/>
          <p:nvPr>
            <p:ph type="title"/>
          </p:nvPr>
        </p:nvSpPr>
        <p:spPr>
          <a:xfrm>
            <a:off x="186500" y="197100"/>
            <a:ext cx="4045200" cy="74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DC559C"/>
                </a:solidFill>
              </a:rPr>
              <a:t>Hard points</a:t>
            </a:r>
            <a:endParaRPr>
              <a:solidFill>
                <a:srgbClr val="DC559C"/>
              </a:solidFill>
            </a:endParaRPr>
          </a:p>
        </p:txBody>
      </p:sp>
      <p:sp>
        <p:nvSpPr>
          <p:cNvPr id="242" name="Google Shape;242;p34"/>
          <p:cNvSpPr/>
          <p:nvPr/>
        </p:nvSpPr>
        <p:spPr>
          <a:xfrm>
            <a:off x="4572000" y="-50"/>
            <a:ext cx="4572000" cy="51435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4"/>
          <p:cNvSpPr txBox="1"/>
          <p:nvPr>
            <p:ph idx="1" type="subTitle"/>
          </p:nvPr>
        </p:nvSpPr>
        <p:spPr>
          <a:xfrm>
            <a:off x="85725" y="1515300"/>
            <a:ext cx="4224900" cy="25656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1600">
                <a:latin typeface="Raleway"/>
                <a:ea typeface="Raleway"/>
                <a:cs typeface="Raleway"/>
                <a:sym typeface="Raleway"/>
              </a:rPr>
              <a:t>Things to look for:</a:t>
            </a:r>
            <a:endParaRPr sz="1600">
              <a:latin typeface="Raleway"/>
              <a:ea typeface="Raleway"/>
              <a:cs typeface="Raleway"/>
              <a:sym typeface="Raleway"/>
            </a:endParaRPr>
          </a:p>
          <a:p>
            <a:pPr indent="0" lvl="0" marL="457200" rtl="0" algn="ctr">
              <a:spcBef>
                <a:spcPts val="0"/>
              </a:spcBef>
              <a:spcAft>
                <a:spcPts val="0"/>
              </a:spcAft>
              <a:buNone/>
            </a:pPr>
            <a:r>
              <a:t/>
            </a:r>
            <a:endParaRPr sz="1600">
              <a:latin typeface="Raleway"/>
              <a:ea typeface="Raleway"/>
              <a:cs typeface="Raleway"/>
              <a:sym typeface="Raleway"/>
            </a:endParaRPr>
          </a:p>
          <a:p>
            <a:pPr indent="-330200" lvl="0" marL="457200" rtl="0" algn="ctr">
              <a:spcBef>
                <a:spcPts val="0"/>
              </a:spcBef>
              <a:spcAft>
                <a:spcPts val="0"/>
              </a:spcAft>
              <a:buSzPts val="1600"/>
              <a:buFont typeface="Raleway"/>
              <a:buChar char="●"/>
            </a:pPr>
            <a:r>
              <a:rPr lang="en" sz="1600">
                <a:latin typeface="Raleway"/>
                <a:ea typeface="Raleway"/>
                <a:cs typeface="Raleway"/>
                <a:sym typeface="Raleway"/>
              </a:rPr>
              <a:t>Hardpoints with rough edges that can cut your sling</a:t>
            </a:r>
            <a:endParaRPr sz="1600">
              <a:latin typeface="Raleway"/>
              <a:ea typeface="Raleway"/>
              <a:cs typeface="Raleway"/>
              <a:sym typeface="Raleway"/>
            </a:endParaRPr>
          </a:p>
          <a:p>
            <a:pPr indent="-330200" lvl="0" marL="457200" rtl="0" algn="ctr">
              <a:spcBef>
                <a:spcPts val="0"/>
              </a:spcBef>
              <a:spcAft>
                <a:spcPts val="0"/>
              </a:spcAft>
              <a:buSzPts val="1600"/>
              <a:buFont typeface="Raleway"/>
              <a:buChar char="●"/>
            </a:pPr>
            <a:r>
              <a:rPr lang="en" sz="1600">
                <a:latin typeface="Raleway"/>
                <a:ea typeface="Raleway"/>
                <a:cs typeface="Raleway"/>
                <a:sym typeface="Raleway"/>
              </a:rPr>
              <a:t>I-bolts ( can become unscrewed)</a:t>
            </a:r>
            <a:endParaRPr sz="1600">
              <a:latin typeface="Raleway"/>
              <a:ea typeface="Raleway"/>
              <a:cs typeface="Raleway"/>
              <a:sym typeface="Raleway"/>
            </a:endParaRPr>
          </a:p>
          <a:p>
            <a:pPr indent="-330200" lvl="0" marL="457200" rtl="0" algn="l">
              <a:spcBef>
                <a:spcPts val="0"/>
              </a:spcBef>
              <a:spcAft>
                <a:spcPts val="0"/>
              </a:spcAft>
              <a:buSzPts val="1600"/>
              <a:buFont typeface="Raleway"/>
              <a:buChar char="●"/>
            </a:pPr>
            <a:r>
              <a:rPr lang="en" sz="1600">
                <a:latin typeface="Raleway"/>
                <a:ea typeface="Raleway"/>
                <a:cs typeface="Raleway"/>
                <a:sym typeface="Raleway"/>
              </a:rPr>
              <a:t>Anything for which you don’t know the original purpose of the support.</a:t>
            </a:r>
            <a:endParaRPr sz="1600">
              <a:latin typeface="Raleway"/>
              <a:ea typeface="Raleway"/>
              <a:cs typeface="Raleway"/>
              <a:sym typeface="Raleway"/>
            </a:endParaRPr>
          </a:p>
          <a:p>
            <a:pPr indent="-330200" lvl="0" marL="457200" rtl="0" algn="ctr">
              <a:spcBef>
                <a:spcPts val="0"/>
              </a:spcBef>
              <a:spcAft>
                <a:spcPts val="0"/>
              </a:spcAft>
              <a:buSzPts val="1600"/>
              <a:buFont typeface="Raleway"/>
              <a:buChar char="●"/>
            </a:pPr>
            <a:r>
              <a:rPr lang="en" sz="1600">
                <a:latin typeface="Raleway"/>
                <a:ea typeface="Raleway"/>
                <a:cs typeface="Raleway"/>
                <a:sym typeface="Raleway"/>
              </a:rPr>
              <a:t>Decorative beams (hollow or not attached to walls)</a:t>
            </a:r>
            <a:endParaRPr sz="1600">
              <a:latin typeface="Raleway"/>
              <a:ea typeface="Raleway"/>
              <a:cs typeface="Raleway"/>
              <a:sym typeface="Raleway"/>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44" name="Google Shape;244;p3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sz="2100">
                <a:solidFill>
                  <a:schemeClr val="dk2"/>
                </a:solidFill>
              </a:rPr>
              <a:t>People might use the “Two big guys” test (jumping up and down on their upline to “test” the hardpoint). This just tells you it isn’t failing now, not that it won’t fail later. This test may even weaken the hardpoint.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5"/>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Munter Hitch</a:t>
            </a:r>
            <a:endParaRPr sz="2600"/>
          </a:p>
        </p:txBody>
      </p:sp>
      <p:sp>
        <p:nvSpPr>
          <p:cNvPr id="250" name="Google Shape;250;p35"/>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Pull rope through the ring</a:t>
            </a:r>
            <a:endParaRPr sz="1400"/>
          </a:p>
          <a:p>
            <a:pPr indent="0" lvl="0" marL="0" rtl="0" algn="l">
              <a:spcBef>
                <a:spcPts val="1600"/>
              </a:spcBef>
              <a:spcAft>
                <a:spcPts val="0"/>
              </a:spcAft>
              <a:buNone/>
            </a:pPr>
            <a:r>
              <a:rPr lang="en" sz="1400"/>
              <a:t>Pass underneath the ring</a:t>
            </a:r>
            <a:endParaRPr sz="1400"/>
          </a:p>
          <a:p>
            <a:pPr indent="0" lvl="0" marL="0" rtl="0" algn="l">
              <a:spcBef>
                <a:spcPts val="1600"/>
              </a:spcBef>
              <a:spcAft>
                <a:spcPts val="0"/>
              </a:spcAft>
              <a:buNone/>
            </a:pPr>
            <a:r>
              <a:rPr lang="en" sz="1400"/>
              <a:t>Circle the upline halfway (360 turn if wanted)</a:t>
            </a:r>
            <a:endParaRPr sz="1400"/>
          </a:p>
          <a:p>
            <a:pPr indent="0" lvl="0" marL="0" rtl="0" algn="l">
              <a:spcBef>
                <a:spcPts val="1600"/>
              </a:spcBef>
              <a:spcAft>
                <a:spcPts val="0"/>
              </a:spcAft>
              <a:buNone/>
            </a:pPr>
            <a:r>
              <a:rPr lang="en" sz="1400"/>
              <a:t>Pull through the ring</a:t>
            </a:r>
            <a:endParaRPr sz="1400"/>
          </a:p>
          <a:p>
            <a:pPr indent="0" lvl="0" marL="0" rtl="0" algn="l">
              <a:spcBef>
                <a:spcPts val="1600"/>
              </a:spcBef>
              <a:spcAft>
                <a:spcPts val="0"/>
              </a:spcAft>
              <a:buNone/>
            </a:pPr>
            <a:r>
              <a:rPr lang="en" sz="1400"/>
              <a:t>Friction below on upline</a:t>
            </a:r>
            <a:endParaRPr sz="1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51" name="Google Shape;251;p35"/>
          <p:cNvPicPr preferRelativeResize="0"/>
          <p:nvPr/>
        </p:nvPicPr>
        <p:blipFill>
          <a:blip r:embed="rId3">
            <a:alphaModFix/>
          </a:blip>
          <a:stretch>
            <a:fillRect/>
          </a:stretch>
        </p:blipFill>
        <p:spPr>
          <a:xfrm>
            <a:off x="3626100" y="48850"/>
            <a:ext cx="4833848" cy="48338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6"/>
          <p:cNvSpPr txBox="1"/>
          <p:nvPr>
            <p:ph type="title"/>
          </p:nvPr>
        </p:nvSpPr>
        <p:spPr>
          <a:xfrm>
            <a:off x="586225" y="614150"/>
            <a:ext cx="8135700" cy="59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Attachments at a stem.</a:t>
            </a:r>
            <a:endParaRPr/>
          </a:p>
        </p:txBody>
      </p:sp>
      <p:sp>
        <p:nvSpPr>
          <p:cNvPr id="257" name="Google Shape;257;p36"/>
          <p:cNvSpPr txBox="1"/>
          <p:nvPr>
            <p:ph idx="1" type="body"/>
          </p:nvPr>
        </p:nvSpPr>
        <p:spPr>
          <a:xfrm>
            <a:off x="369900" y="1305075"/>
            <a:ext cx="5067000" cy="330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Begin by spiraling  clockwise to capture both the right and left sides of the rope intersection.</a:t>
            </a:r>
            <a:endParaRPr/>
          </a:p>
        </p:txBody>
      </p:sp>
      <p:sp>
        <p:nvSpPr>
          <p:cNvPr id="258" name="Google Shape;258;p36"/>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tie off your single column leaving room on your bight for a carabineer or rappel ring</a:t>
            </a:r>
            <a:endParaRPr/>
          </a:p>
          <a:p>
            <a:pPr indent="0" lvl="0" marL="0" rtl="0" algn="l">
              <a:spcBef>
                <a:spcPts val="1600"/>
              </a:spcBef>
              <a:spcAft>
                <a:spcPts val="1600"/>
              </a:spcAft>
              <a:buNone/>
            </a:pPr>
            <a:r>
              <a:t/>
            </a:r>
            <a:endParaRPr/>
          </a:p>
        </p:txBody>
      </p:sp>
      <p:pic>
        <p:nvPicPr>
          <p:cNvPr id="259" name="Google Shape;259;p36"/>
          <p:cNvPicPr preferRelativeResize="0"/>
          <p:nvPr/>
        </p:nvPicPr>
        <p:blipFill>
          <a:blip r:embed="rId3">
            <a:alphaModFix/>
          </a:blip>
          <a:stretch>
            <a:fillRect/>
          </a:stretch>
        </p:blipFill>
        <p:spPr>
          <a:xfrm>
            <a:off x="269603" y="2107650"/>
            <a:ext cx="4551552" cy="3035850"/>
          </a:xfrm>
          <a:prstGeom prst="rect">
            <a:avLst/>
          </a:prstGeom>
          <a:noFill/>
          <a:ln>
            <a:noFill/>
          </a:ln>
        </p:spPr>
      </p:pic>
      <p:pic>
        <p:nvPicPr>
          <p:cNvPr id="260" name="Google Shape;260;p36"/>
          <p:cNvPicPr preferRelativeResize="0"/>
          <p:nvPr/>
        </p:nvPicPr>
        <p:blipFill>
          <a:blip r:embed="rId4">
            <a:alphaModFix/>
          </a:blip>
          <a:stretch>
            <a:fillRect/>
          </a:stretch>
        </p:blipFill>
        <p:spPr>
          <a:xfrm>
            <a:off x="5208850" y="2421700"/>
            <a:ext cx="3821926" cy="2547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ph type="title"/>
          </p:nvPr>
        </p:nvSpPr>
        <p:spPr>
          <a:xfrm>
            <a:off x="586225" y="614150"/>
            <a:ext cx="8135700" cy="59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Attachments the y- hanger</a:t>
            </a:r>
            <a:endParaRPr/>
          </a:p>
        </p:txBody>
      </p:sp>
      <p:sp>
        <p:nvSpPr>
          <p:cNvPr id="266" name="Google Shape;266;p37"/>
          <p:cNvSpPr txBox="1"/>
          <p:nvPr>
            <p:ph idx="1" type="body"/>
          </p:nvPr>
        </p:nvSpPr>
        <p:spPr>
          <a:xfrm>
            <a:off x="404775" y="1305075"/>
            <a:ext cx="5067000" cy="330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Begin by wrapping both lines of harness as if you were tying a somerville, however lift the lower band while tying the knot to create a two column </a:t>
            </a:r>
            <a:r>
              <a:rPr lang="en"/>
              <a:t>somerville</a:t>
            </a:r>
            <a:r>
              <a:rPr lang="en"/>
              <a:t>.</a:t>
            </a:r>
            <a:endParaRPr/>
          </a:p>
        </p:txBody>
      </p:sp>
      <p:sp>
        <p:nvSpPr>
          <p:cNvPr id="267" name="Google Shape;267;p37"/>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somerville Y-hanger</a:t>
            </a:r>
            <a:endParaRPr/>
          </a:p>
        </p:txBody>
      </p:sp>
      <p:pic>
        <p:nvPicPr>
          <p:cNvPr id="268" name="Google Shape;268;p37"/>
          <p:cNvPicPr preferRelativeResize="0"/>
          <p:nvPr/>
        </p:nvPicPr>
        <p:blipFill rotWithShape="1">
          <a:blip r:embed="rId3">
            <a:alphaModFix/>
          </a:blip>
          <a:srcRect b="0" l="0" r="-24595" t="0"/>
          <a:stretch/>
        </p:blipFill>
        <p:spPr>
          <a:xfrm>
            <a:off x="5650575" y="2029850"/>
            <a:ext cx="3863798" cy="2575226"/>
          </a:xfrm>
          <a:prstGeom prst="rect">
            <a:avLst/>
          </a:prstGeom>
          <a:noFill/>
          <a:ln>
            <a:noFill/>
          </a:ln>
        </p:spPr>
      </p:pic>
      <p:pic>
        <p:nvPicPr>
          <p:cNvPr id="269" name="Google Shape;269;p37"/>
          <p:cNvPicPr preferRelativeResize="0"/>
          <p:nvPr/>
        </p:nvPicPr>
        <p:blipFill>
          <a:blip r:embed="rId4">
            <a:alphaModFix/>
          </a:blip>
          <a:stretch>
            <a:fillRect/>
          </a:stretch>
        </p:blipFill>
        <p:spPr>
          <a:xfrm>
            <a:off x="2176750" y="2029850"/>
            <a:ext cx="3473823" cy="23169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559C"/>
        </a:solidFill>
      </p:bgPr>
    </p:bg>
    <p:spTree>
      <p:nvGrpSpPr>
        <p:cNvPr id="273" name="Shape 273"/>
        <p:cNvGrpSpPr/>
        <p:nvPr/>
      </p:nvGrpSpPr>
      <p:grpSpPr>
        <a:xfrm>
          <a:off x="0" y="0"/>
          <a:ext cx="0" cy="0"/>
          <a:chOff x="0" y="0"/>
          <a:chExt cx="0" cy="0"/>
        </a:xfrm>
      </p:grpSpPr>
      <p:pic>
        <p:nvPicPr>
          <p:cNvPr id="274" name="Google Shape;274;p38"/>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275" name="Google Shape;275;p38"/>
          <p:cNvSpPr txBox="1"/>
          <p:nvPr/>
        </p:nvSpPr>
        <p:spPr>
          <a:xfrm>
            <a:off x="504850" y="687400"/>
            <a:ext cx="7315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Lifting Technique</a:t>
            </a:r>
            <a:endParaRPr b="1" sz="3000">
              <a:solidFill>
                <a:schemeClr val="lt2"/>
              </a:solidFill>
              <a:latin typeface="Raleway"/>
              <a:ea typeface="Raleway"/>
              <a:cs typeface="Raleway"/>
              <a:sym typeface="Raleway"/>
            </a:endParaRPr>
          </a:p>
        </p:txBody>
      </p:sp>
      <p:sp>
        <p:nvSpPr>
          <p:cNvPr id="276" name="Google Shape;276;p38"/>
          <p:cNvSpPr txBox="1"/>
          <p:nvPr>
            <p:ph idx="4294967295" type="body"/>
          </p:nvPr>
        </p:nvSpPr>
        <p:spPr>
          <a:xfrm>
            <a:off x="365825" y="1450000"/>
            <a:ext cx="7828500" cy="3255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200">
              <a:latin typeface="Raleway"/>
              <a:ea typeface="Raleway"/>
              <a:cs typeface="Raleway"/>
              <a:sym typeface="Raleway"/>
            </a:endParaRPr>
          </a:p>
          <a:p>
            <a:pPr indent="-330200" lvl="0" marL="457200" rtl="0" algn="l">
              <a:spcBef>
                <a:spcPts val="1000"/>
              </a:spcBef>
              <a:spcAft>
                <a:spcPts val="0"/>
              </a:spcAft>
              <a:buSzPts val="1600"/>
              <a:buFont typeface="Raleway"/>
              <a:buChar char="●"/>
            </a:pPr>
            <a:r>
              <a:rPr lang="en" sz="1600">
                <a:latin typeface="Raleway"/>
                <a:ea typeface="Raleway"/>
                <a:cs typeface="Raleway"/>
                <a:sym typeface="Raleway"/>
              </a:rPr>
              <a:t>Use your legs (bend your knees!)</a:t>
            </a:r>
            <a:endParaRPr sz="1600">
              <a:latin typeface="Raleway"/>
              <a:ea typeface="Raleway"/>
              <a:cs typeface="Raleway"/>
              <a:sym typeface="Raleway"/>
            </a:endParaRPr>
          </a:p>
          <a:p>
            <a:pPr indent="-330200" lvl="0" marL="457200" rtl="0" algn="l">
              <a:spcBef>
                <a:spcPts val="0"/>
              </a:spcBef>
              <a:spcAft>
                <a:spcPts val="0"/>
              </a:spcAft>
              <a:buSzPts val="1600"/>
              <a:buFont typeface="Raleway"/>
              <a:buChar char="●"/>
            </a:pPr>
            <a:r>
              <a:rPr lang="en" sz="1600">
                <a:latin typeface="Raleway"/>
                <a:ea typeface="Raleway"/>
                <a:cs typeface="Raleway"/>
                <a:sym typeface="Raleway"/>
              </a:rPr>
              <a:t>When possible “drop” your partner into the suspension rather than lifting them into it. </a:t>
            </a:r>
            <a:endParaRPr sz="1600">
              <a:latin typeface="Raleway"/>
              <a:ea typeface="Raleway"/>
              <a:cs typeface="Raleway"/>
              <a:sym typeface="Raleway"/>
            </a:endParaRPr>
          </a:p>
          <a:p>
            <a:pPr indent="-330200" lvl="0" marL="457200" rtl="0" algn="l">
              <a:lnSpc>
                <a:spcPct val="100000"/>
              </a:lnSpc>
              <a:spcBef>
                <a:spcPts val="0"/>
              </a:spcBef>
              <a:spcAft>
                <a:spcPts val="0"/>
              </a:spcAft>
              <a:buSzPts val="1600"/>
              <a:buFont typeface="Raleway"/>
              <a:buChar char="●"/>
            </a:pPr>
            <a:r>
              <a:rPr lang="en" sz="1600">
                <a:latin typeface="Raleway"/>
                <a:ea typeface="Raleway"/>
                <a:cs typeface="Raleway"/>
                <a:sym typeface="Raleway"/>
              </a:rPr>
              <a:t>Don’t lift on a single bight. Use a double bight (i.e., “better bight” or “Australian bight”) instead to reduce repetitive stress on the bight. Carabiners and rappel rings also reduce friction stress.</a:t>
            </a:r>
            <a:endParaRPr sz="16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559C"/>
        </a:solidFill>
      </p:bgPr>
    </p:bg>
    <p:spTree>
      <p:nvGrpSpPr>
        <p:cNvPr id="280" name="Shape 280"/>
        <p:cNvGrpSpPr/>
        <p:nvPr/>
      </p:nvGrpSpPr>
      <p:grpSpPr>
        <a:xfrm>
          <a:off x="0" y="0"/>
          <a:ext cx="0" cy="0"/>
          <a:chOff x="0" y="0"/>
          <a:chExt cx="0" cy="0"/>
        </a:xfrm>
      </p:grpSpPr>
      <p:pic>
        <p:nvPicPr>
          <p:cNvPr id="281" name="Google Shape;281;p39"/>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282" name="Google Shape;282;p39"/>
          <p:cNvSpPr txBox="1"/>
          <p:nvPr/>
        </p:nvSpPr>
        <p:spPr>
          <a:xfrm>
            <a:off x="504850" y="687400"/>
            <a:ext cx="7315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Upline Management</a:t>
            </a:r>
            <a:endParaRPr b="1" sz="3000">
              <a:solidFill>
                <a:schemeClr val="lt2"/>
              </a:solidFill>
              <a:latin typeface="Raleway"/>
              <a:ea typeface="Raleway"/>
              <a:cs typeface="Raleway"/>
              <a:sym typeface="Raleway"/>
            </a:endParaRPr>
          </a:p>
        </p:txBody>
      </p:sp>
      <p:sp>
        <p:nvSpPr>
          <p:cNvPr id="283" name="Google Shape;283;p39"/>
          <p:cNvSpPr txBox="1"/>
          <p:nvPr>
            <p:ph idx="4294967295" type="body"/>
          </p:nvPr>
        </p:nvSpPr>
        <p:spPr>
          <a:xfrm>
            <a:off x="365825" y="1450000"/>
            <a:ext cx="7828500" cy="3255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Raleway"/>
              <a:buChar char="●"/>
            </a:pPr>
            <a:r>
              <a:rPr lang="en" sz="1600">
                <a:latin typeface="Raleway"/>
                <a:ea typeface="Raleway"/>
                <a:cs typeface="Raleway"/>
                <a:sym typeface="Raleway"/>
              </a:rPr>
              <a:t>Reduce friction and group your lines</a:t>
            </a:r>
            <a:endParaRPr sz="1600">
              <a:latin typeface="Raleway"/>
              <a:ea typeface="Raleway"/>
              <a:cs typeface="Raleway"/>
              <a:sym typeface="Raleway"/>
            </a:endParaRPr>
          </a:p>
          <a:p>
            <a:pPr indent="-330200" lvl="1" marL="914400" rtl="0" algn="l">
              <a:spcBef>
                <a:spcPts val="0"/>
              </a:spcBef>
              <a:spcAft>
                <a:spcPts val="0"/>
              </a:spcAft>
              <a:buSzPts val="1600"/>
              <a:buFont typeface="Raleway"/>
              <a:buChar char="○"/>
            </a:pPr>
            <a:r>
              <a:rPr lang="en" sz="1600">
                <a:latin typeface="Raleway"/>
                <a:ea typeface="Raleway"/>
                <a:cs typeface="Raleway"/>
                <a:sym typeface="Raleway"/>
              </a:rPr>
              <a:t>Use carabineers and rappel rings</a:t>
            </a:r>
            <a:endParaRPr sz="1600">
              <a:latin typeface="Raleway"/>
              <a:ea typeface="Raleway"/>
              <a:cs typeface="Raleway"/>
              <a:sym typeface="Raleway"/>
            </a:endParaRPr>
          </a:p>
          <a:p>
            <a:pPr indent="-330200" lvl="1" marL="914400" rtl="0" algn="l">
              <a:spcBef>
                <a:spcPts val="0"/>
              </a:spcBef>
              <a:spcAft>
                <a:spcPts val="0"/>
              </a:spcAft>
              <a:buSzPts val="1600"/>
              <a:buFont typeface="Raleway"/>
              <a:buChar char="○"/>
            </a:pPr>
            <a:r>
              <a:rPr lang="en" sz="1600">
                <a:latin typeface="Raleway"/>
                <a:ea typeface="Raleway"/>
                <a:cs typeface="Raleway"/>
                <a:sym typeface="Raleway"/>
              </a:rPr>
              <a:t>Create a pulley system (zig zag)</a:t>
            </a:r>
            <a:endParaRPr sz="1600">
              <a:latin typeface="Raleway"/>
              <a:ea typeface="Raleway"/>
              <a:cs typeface="Raleway"/>
              <a:sym typeface="Raleway"/>
            </a:endParaRPr>
          </a:p>
          <a:p>
            <a:pPr indent="-330200" lvl="0" marL="457200" rtl="0" algn="l">
              <a:spcBef>
                <a:spcPts val="0"/>
              </a:spcBef>
              <a:spcAft>
                <a:spcPts val="0"/>
              </a:spcAft>
              <a:buSzPts val="1600"/>
              <a:buFont typeface="Raleway"/>
              <a:buChar char="●"/>
            </a:pPr>
            <a:r>
              <a:rPr lang="en" sz="1600">
                <a:latin typeface="Raleway"/>
                <a:ea typeface="Raleway"/>
                <a:cs typeface="Raleway"/>
                <a:sym typeface="Raleway"/>
              </a:rPr>
              <a:t>Limit your excess rope (max 3 wraps of rope before you switch to another carabiner)</a:t>
            </a:r>
            <a:endParaRPr sz="1600">
              <a:latin typeface="Raleway"/>
              <a:ea typeface="Raleway"/>
              <a:cs typeface="Raleway"/>
              <a:sym typeface="Raleway"/>
            </a:endParaRPr>
          </a:p>
          <a:p>
            <a:pPr indent="-330200" lvl="0" marL="457200" rtl="0" algn="l">
              <a:spcBef>
                <a:spcPts val="0"/>
              </a:spcBef>
              <a:spcAft>
                <a:spcPts val="0"/>
              </a:spcAft>
              <a:buSzPts val="1600"/>
              <a:buFont typeface="Raleway"/>
              <a:buChar char="●"/>
            </a:pPr>
            <a:r>
              <a:rPr lang="en" sz="1600">
                <a:latin typeface="Raleway"/>
                <a:ea typeface="Raleway"/>
                <a:cs typeface="Raleway"/>
                <a:sym typeface="Raleway"/>
              </a:rPr>
              <a:t>Dealing with Jams</a:t>
            </a:r>
            <a:endParaRPr sz="1600">
              <a:latin typeface="Raleway"/>
              <a:ea typeface="Raleway"/>
              <a:cs typeface="Raleway"/>
              <a:sym typeface="Raleway"/>
            </a:endParaRPr>
          </a:p>
          <a:p>
            <a:pPr indent="-330200" lvl="1" marL="914400" rtl="0" algn="l">
              <a:spcBef>
                <a:spcPts val="0"/>
              </a:spcBef>
              <a:spcAft>
                <a:spcPts val="0"/>
              </a:spcAft>
              <a:buSzPts val="1600"/>
              <a:buFont typeface="Raleway"/>
              <a:buChar char="○"/>
            </a:pPr>
            <a:r>
              <a:rPr lang="en" sz="1600">
                <a:latin typeface="Raleway"/>
                <a:ea typeface="Raleway"/>
                <a:cs typeface="Raleway"/>
                <a:sym typeface="Raleway"/>
              </a:rPr>
              <a:t>Picking</a:t>
            </a:r>
            <a:endParaRPr sz="1600">
              <a:latin typeface="Raleway"/>
              <a:ea typeface="Raleway"/>
              <a:cs typeface="Raleway"/>
              <a:sym typeface="Raleway"/>
            </a:endParaRPr>
          </a:p>
          <a:p>
            <a:pPr indent="-330200" lvl="1" marL="914400" rtl="0" algn="l">
              <a:spcBef>
                <a:spcPts val="0"/>
              </a:spcBef>
              <a:spcAft>
                <a:spcPts val="0"/>
              </a:spcAft>
              <a:buSzPts val="1600"/>
              <a:buFont typeface="Raleway"/>
              <a:buChar char="○"/>
            </a:pPr>
            <a:r>
              <a:rPr lang="en" sz="1600">
                <a:latin typeface="Raleway"/>
                <a:ea typeface="Raleway"/>
                <a:cs typeface="Raleway"/>
                <a:sym typeface="Raleway"/>
              </a:rPr>
              <a:t>Lifting</a:t>
            </a:r>
            <a:endParaRPr sz="1600">
              <a:latin typeface="Raleway"/>
              <a:ea typeface="Raleway"/>
              <a:cs typeface="Raleway"/>
              <a:sym typeface="Raleway"/>
            </a:endParaRPr>
          </a:p>
          <a:p>
            <a:pPr indent="-330200" lvl="1" marL="914400" rtl="0" algn="l">
              <a:spcBef>
                <a:spcPts val="0"/>
              </a:spcBef>
              <a:spcAft>
                <a:spcPts val="0"/>
              </a:spcAft>
              <a:buSzPts val="1600"/>
              <a:buFont typeface="Raleway"/>
              <a:buChar char="○"/>
            </a:pPr>
            <a:r>
              <a:rPr lang="en" sz="1600">
                <a:latin typeface="Raleway"/>
                <a:ea typeface="Raleway"/>
                <a:cs typeface="Raleway"/>
                <a:sym typeface="Raleway"/>
              </a:rPr>
              <a:t>Using another upline to unjam it</a:t>
            </a:r>
            <a:endParaRPr sz="1600">
              <a:latin typeface="Raleway"/>
              <a:ea typeface="Raleway"/>
              <a:cs typeface="Raleway"/>
              <a:sym typeface="Raleway"/>
            </a:endParaRPr>
          </a:p>
          <a:p>
            <a:pPr indent="-330200" lvl="1" marL="914400" rtl="0" algn="l">
              <a:spcBef>
                <a:spcPts val="0"/>
              </a:spcBef>
              <a:spcAft>
                <a:spcPts val="0"/>
              </a:spcAft>
              <a:buSzPts val="1600"/>
              <a:buFont typeface="Raleway"/>
              <a:buChar char="○"/>
            </a:pPr>
            <a:r>
              <a:rPr lang="en" sz="1600">
                <a:latin typeface="Raleway"/>
                <a:ea typeface="Raleway"/>
                <a:cs typeface="Raleway"/>
                <a:sym typeface="Raleway"/>
              </a:rPr>
              <a:t>In rare cases, use safety shears</a:t>
            </a:r>
            <a:endParaRPr sz="1600">
              <a:latin typeface="Raleway"/>
              <a:ea typeface="Raleway"/>
              <a:cs typeface="Raleway"/>
              <a:sym typeface="Raleway"/>
            </a:endParaRPr>
          </a:p>
          <a:p>
            <a:pPr indent="0" lvl="0" marL="0" rtl="0" algn="l">
              <a:spcBef>
                <a:spcPts val="1000"/>
              </a:spcBef>
              <a:spcAft>
                <a:spcPts val="0"/>
              </a:spcAft>
              <a:buNone/>
            </a:pPr>
            <a:r>
              <a:t/>
            </a:r>
            <a:endParaRPr b="1" sz="1400">
              <a:latin typeface="Raleway"/>
              <a:ea typeface="Raleway"/>
              <a:cs typeface="Raleway"/>
              <a:sym typeface="Raleway"/>
            </a:endParaRPr>
          </a:p>
          <a:p>
            <a:pPr indent="0" lvl="0" marL="0" rtl="0" algn="l">
              <a:lnSpc>
                <a:spcPct val="100000"/>
              </a:lnSpc>
              <a:spcBef>
                <a:spcPts val="1000"/>
              </a:spcBef>
              <a:spcAft>
                <a:spcPts val="0"/>
              </a:spcAft>
              <a:buNone/>
            </a:pPr>
            <a:r>
              <a:t/>
            </a:r>
            <a:endParaRPr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0"/>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000">
                <a:solidFill>
                  <a:schemeClr val="accent2"/>
                </a:solidFill>
                <a:latin typeface="Lato"/>
                <a:ea typeface="Lato"/>
                <a:cs typeface="Lato"/>
                <a:sym typeface="Lato"/>
              </a:rPr>
              <a:t>Partials to try</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Forced forward fold </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Hog-tie</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The reclined Mermaid (keep chest on ground)</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Futo (keep chest on ground)</a:t>
            </a:r>
            <a:endParaRPr b="0" sz="1800">
              <a:solidFill>
                <a:schemeClr val="dk2"/>
              </a:solidFill>
              <a:latin typeface="Lato"/>
              <a:ea typeface="Lato"/>
              <a:cs typeface="Lato"/>
              <a:sym typeface="Lato"/>
            </a:endParaRPr>
          </a:p>
          <a:p>
            <a:pPr indent="0" lvl="0" marL="0" rtl="0" algn="l">
              <a:lnSpc>
                <a:spcPct val="115000"/>
              </a:lnSpc>
              <a:spcBef>
                <a:spcPts val="1600"/>
              </a:spcBef>
              <a:spcAft>
                <a:spcPts val="1600"/>
              </a:spcAft>
              <a:buClr>
                <a:schemeClr val="dk2"/>
              </a:buClr>
              <a:buSzPts val="1100"/>
              <a:buFont typeface="Arial"/>
              <a:buNone/>
            </a:pPr>
            <a:r>
              <a:t/>
            </a:r>
            <a:endParaRPr sz="2400">
              <a:solidFill>
                <a:srgbClr val="E37AB1"/>
              </a:solidFill>
            </a:endParaRPr>
          </a:p>
        </p:txBody>
      </p:sp>
      <p:pic>
        <p:nvPicPr>
          <p:cNvPr id="289" name="Google Shape;289;p40"/>
          <p:cNvPicPr preferRelativeResize="0"/>
          <p:nvPr/>
        </p:nvPicPr>
        <p:blipFill rotWithShape="1">
          <a:blip r:embed="rId3">
            <a:alphaModFix/>
          </a:blip>
          <a:srcRect b="0" l="4726" r="4717" t="0"/>
          <a:stretch/>
        </p:blipFill>
        <p:spPr>
          <a:xfrm>
            <a:off x="4488725" y="0"/>
            <a:ext cx="4655273" cy="51409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1"/>
          <p:cNvPicPr preferRelativeResize="0"/>
          <p:nvPr/>
        </p:nvPicPr>
        <p:blipFill rotWithShape="1">
          <a:blip r:embed="rId3">
            <a:alphaModFix/>
          </a:blip>
          <a:srcRect b="7827" l="0" r="0" t="7819"/>
          <a:stretch/>
        </p:blipFill>
        <p:spPr>
          <a:xfrm>
            <a:off x="0" y="-676625"/>
            <a:ext cx="10504049" cy="5905635"/>
          </a:xfrm>
          <a:prstGeom prst="rect">
            <a:avLst/>
          </a:prstGeom>
          <a:noFill/>
          <a:ln>
            <a:noFill/>
          </a:ln>
        </p:spPr>
      </p:pic>
      <p:sp>
        <p:nvSpPr>
          <p:cNvPr id="295" name="Google Shape;295;p41"/>
          <p:cNvSpPr txBox="1"/>
          <p:nvPr>
            <p:ph type="title"/>
          </p:nvPr>
        </p:nvSpPr>
        <p:spPr>
          <a:xfrm>
            <a:off x="283100" y="2795550"/>
            <a:ext cx="8620200" cy="179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Exercise: tie your first upline on your partner.</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5"/>
          <p:cNvSpPr/>
          <p:nvPr/>
        </p:nvSpPr>
        <p:spPr>
          <a:xfrm>
            <a:off x="4123000" y="0"/>
            <a:ext cx="50211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4294967295" type="body"/>
          </p:nvPr>
        </p:nvSpPr>
        <p:spPr>
          <a:xfrm>
            <a:off x="4572000" y="681450"/>
            <a:ext cx="4495800" cy="3780600"/>
          </a:xfrm>
          <a:prstGeom prst="rect">
            <a:avLst/>
          </a:prstGeom>
          <a:noFill/>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1" lang="en" sz="2800">
                <a:solidFill>
                  <a:schemeClr val="accent2"/>
                </a:solidFill>
              </a:rPr>
              <a:t>Who is Roxanne?</a:t>
            </a:r>
            <a:endParaRPr b="1" sz="2800">
              <a:solidFill>
                <a:schemeClr val="accent2"/>
              </a:solidFill>
            </a:endParaRPr>
          </a:p>
          <a:p>
            <a:pPr indent="0" lvl="0" marL="0" rtl="0" algn="l">
              <a:lnSpc>
                <a:spcPct val="100000"/>
              </a:lnSpc>
              <a:spcBef>
                <a:spcPts val="1600"/>
              </a:spcBef>
              <a:spcAft>
                <a:spcPts val="1600"/>
              </a:spcAft>
              <a:buClr>
                <a:schemeClr val="dk2"/>
              </a:buClr>
              <a:buSzPts val="1100"/>
              <a:buFont typeface="Arial"/>
              <a:buNone/>
            </a:pPr>
            <a:r>
              <a:rPr lang="en">
                <a:solidFill>
                  <a:schemeClr val="lt1"/>
                </a:solidFill>
              </a:rPr>
              <a:t>Roxanne (she/her) has been tying since 2016 and began topping suspension in 2018. Once a month, she co-hosts the Witchy Rope Enthusiasts Group where she demos simple ties and labs more creative ideas. </a:t>
            </a:r>
            <a:endParaRPr>
              <a:solidFill>
                <a:schemeClr val="lt1"/>
              </a:solidFill>
            </a:endParaRPr>
          </a:p>
        </p:txBody>
      </p:sp>
      <p:pic>
        <p:nvPicPr>
          <p:cNvPr id="88" name="Google Shape;88;p15"/>
          <p:cNvPicPr preferRelativeResize="0"/>
          <p:nvPr/>
        </p:nvPicPr>
        <p:blipFill>
          <a:blip r:embed="rId3">
            <a:alphaModFix/>
          </a:blip>
          <a:stretch>
            <a:fillRect/>
          </a:stretch>
        </p:blipFill>
        <p:spPr>
          <a:xfrm>
            <a:off x="300450" y="218863"/>
            <a:ext cx="3822551" cy="47057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559C"/>
        </a:solidFill>
      </p:bgPr>
    </p:bg>
    <p:spTree>
      <p:nvGrpSpPr>
        <p:cNvPr id="299" name="Shape 299"/>
        <p:cNvGrpSpPr/>
        <p:nvPr/>
      </p:nvGrpSpPr>
      <p:grpSpPr>
        <a:xfrm>
          <a:off x="0" y="0"/>
          <a:ext cx="0" cy="0"/>
          <a:chOff x="0" y="0"/>
          <a:chExt cx="0" cy="0"/>
        </a:xfrm>
      </p:grpSpPr>
      <p:pic>
        <p:nvPicPr>
          <p:cNvPr id="300" name="Google Shape;300;p42"/>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301" name="Google Shape;301;p42"/>
          <p:cNvSpPr txBox="1"/>
          <p:nvPr/>
        </p:nvSpPr>
        <p:spPr>
          <a:xfrm>
            <a:off x="504850" y="687400"/>
            <a:ext cx="7315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Check in questions</a:t>
            </a:r>
            <a:endParaRPr b="1" sz="3000">
              <a:solidFill>
                <a:schemeClr val="lt2"/>
              </a:solidFill>
              <a:latin typeface="Raleway"/>
              <a:ea typeface="Raleway"/>
              <a:cs typeface="Raleway"/>
              <a:sym typeface="Raleway"/>
            </a:endParaRPr>
          </a:p>
        </p:txBody>
      </p:sp>
      <p:sp>
        <p:nvSpPr>
          <p:cNvPr id="302" name="Google Shape;302;p42"/>
          <p:cNvSpPr txBox="1"/>
          <p:nvPr>
            <p:ph idx="4294967295" type="body"/>
          </p:nvPr>
        </p:nvSpPr>
        <p:spPr>
          <a:xfrm>
            <a:off x="365825" y="1450000"/>
            <a:ext cx="7828500" cy="3255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Raleway"/>
              <a:buChar char="●"/>
            </a:pPr>
            <a:r>
              <a:rPr lang="en" sz="1200">
                <a:latin typeface="Raleway"/>
                <a:ea typeface="Raleway"/>
                <a:cs typeface="Raleway"/>
                <a:sym typeface="Raleway"/>
              </a:rPr>
              <a:t>Has your harness moved up or down?</a:t>
            </a:r>
            <a:endParaRPr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lang="en" sz="1200">
                <a:latin typeface="Raleway"/>
                <a:ea typeface="Raleway"/>
                <a:cs typeface="Raleway"/>
                <a:sym typeface="Raleway"/>
              </a:rPr>
              <a:t>Are the marks even?</a:t>
            </a:r>
            <a:endParaRPr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lang="en" sz="1200">
                <a:latin typeface="Raleway"/>
                <a:ea typeface="Raleway"/>
                <a:cs typeface="Raleway"/>
                <a:sym typeface="Raleway"/>
              </a:rPr>
              <a:t>Did your uplines jam?</a:t>
            </a:r>
            <a:endParaRPr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lang="en" sz="1200">
                <a:latin typeface="Raleway"/>
                <a:ea typeface="Raleway"/>
                <a:cs typeface="Raleway"/>
                <a:sym typeface="Raleway"/>
              </a:rPr>
              <a:t>Could you reach everything you needed to while tying?</a:t>
            </a:r>
            <a:endParaRPr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lang="en" sz="1200">
                <a:latin typeface="Raleway"/>
                <a:ea typeface="Raleway"/>
                <a:cs typeface="Raleway"/>
                <a:sym typeface="Raleway"/>
              </a:rPr>
              <a:t>How can you get your partner down safely?</a:t>
            </a:r>
            <a:endParaRPr sz="1200">
              <a:latin typeface="Raleway"/>
              <a:ea typeface="Raleway"/>
              <a:cs typeface="Raleway"/>
              <a:sym typeface="Raleway"/>
            </a:endParaRPr>
          </a:p>
          <a:p>
            <a:pPr indent="0" lvl="0" marL="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0"/>
              </a:spcAft>
              <a:buNone/>
            </a:pPr>
            <a:r>
              <a:t/>
            </a:r>
            <a:endParaRPr b="1" sz="1400">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3"/>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000">
                <a:solidFill>
                  <a:schemeClr val="accent2"/>
                </a:solidFill>
                <a:latin typeface="Lato"/>
                <a:ea typeface="Lato"/>
                <a:cs typeface="Lato"/>
                <a:sym typeface="Lato"/>
              </a:rPr>
              <a:t>The bend-over</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Any kind of hip harness which can be grabbed </a:t>
            </a:r>
            <a:r>
              <a:rPr b="0" lang="en" sz="1800">
                <a:solidFill>
                  <a:schemeClr val="dk2"/>
                </a:solidFill>
                <a:latin typeface="Lato"/>
                <a:ea typeface="Lato"/>
                <a:cs typeface="Lato"/>
                <a:sym typeface="Lato"/>
              </a:rPr>
              <a:t>from t</a:t>
            </a:r>
            <a:r>
              <a:rPr b="0" lang="en" sz="1800">
                <a:solidFill>
                  <a:schemeClr val="dk2"/>
                </a:solidFill>
                <a:latin typeface="Lato"/>
                <a:ea typeface="Lato"/>
                <a:cs typeface="Lato"/>
                <a:sym typeface="Lato"/>
              </a:rPr>
              <a:t>he back</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Tie the wrists to ankles loosely.</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Allows for penetration, impact play and </a:t>
            </a:r>
            <a:r>
              <a:rPr b="0" lang="en" sz="1800">
                <a:solidFill>
                  <a:schemeClr val="dk2"/>
                </a:solidFill>
                <a:latin typeface="Lato"/>
                <a:ea typeface="Lato"/>
                <a:cs typeface="Lato"/>
                <a:sym typeface="Lato"/>
              </a:rPr>
              <a:t>predicaments</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If the bottom does fall over they can be easily righted and released.</a:t>
            </a:r>
            <a:r>
              <a:rPr b="0" lang="en" sz="1800">
                <a:solidFill>
                  <a:schemeClr val="dk2"/>
                </a:solidFill>
                <a:latin typeface="Lato"/>
                <a:ea typeface="Lato"/>
                <a:cs typeface="Lato"/>
                <a:sym typeface="Lato"/>
              </a:rPr>
              <a:t> </a:t>
            </a:r>
            <a:endParaRPr b="0" sz="1800">
              <a:solidFill>
                <a:schemeClr val="dk2"/>
              </a:solidFill>
              <a:latin typeface="Lato"/>
              <a:ea typeface="Lato"/>
              <a:cs typeface="Lato"/>
              <a:sym typeface="Lato"/>
            </a:endParaRPr>
          </a:p>
          <a:p>
            <a:pPr indent="0" lvl="0" marL="0" rtl="0" algn="l">
              <a:lnSpc>
                <a:spcPct val="115000"/>
              </a:lnSpc>
              <a:spcBef>
                <a:spcPts val="1600"/>
              </a:spcBef>
              <a:spcAft>
                <a:spcPts val="1600"/>
              </a:spcAft>
              <a:buClr>
                <a:schemeClr val="dk2"/>
              </a:buClr>
              <a:buSzPts val="1100"/>
              <a:buFont typeface="Arial"/>
              <a:buNone/>
            </a:pPr>
            <a:r>
              <a:t/>
            </a:r>
            <a:endParaRPr sz="2400">
              <a:solidFill>
                <a:srgbClr val="E37AB1"/>
              </a:solidFill>
            </a:endParaRPr>
          </a:p>
        </p:txBody>
      </p:sp>
      <p:pic>
        <p:nvPicPr>
          <p:cNvPr id="308" name="Google Shape;308;p43"/>
          <p:cNvPicPr preferRelativeResize="0"/>
          <p:nvPr/>
        </p:nvPicPr>
        <p:blipFill rotWithShape="1">
          <a:blip r:embed="rId3">
            <a:alphaModFix/>
          </a:blip>
          <a:srcRect b="0" l="4726" r="4717" t="0"/>
          <a:stretch/>
        </p:blipFill>
        <p:spPr>
          <a:xfrm>
            <a:off x="4488725" y="0"/>
            <a:ext cx="4655273" cy="51409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pic>
        <p:nvPicPr>
          <p:cNvPr id="313" name="Google Shape;313;p44"/>
          <p:cNvPicPr preferRelativeResize="0"/>
          <p:nvPr/>
        </p:nvPicPr>
        <p:blipFill rotWithShape="1">
          <a:blip r:embed="rId3">
            <a:alphaModFix/>
          </a:blip>
          <a:srcRect b="12439" l="0" r="0" t="12439"/>
          <a:stretch/>
        </p:blipFill>
        <p:spPr>
          <a:xfrm>
            <a:off x="0" y="0"/>
            <a:ext cx="4567197" cy="5143869"/>
          </a:xfrm>
          <a:prstGeom prst="rect">
            <a:avLst/>
          </a:prstGeom>
          <a:noFill/>
          <a:ln>
            <a:noFill/>
          </a:ln>
        </p:spPr>
      </p:pic>
      <p:sp>
        <p:nvSpPr>
          <p:cNvPr id="314" name="Google Shape;314;p44"/>
          <p:cNvSpPr txBox="1"/>
          <p:nvPr>
            <p:ph idx="1" type="body"/>
          </p:nvPr>
        </p:nvSpPr>
        <p:spPr>
          <a:xfrm>
            <a:off x="4832750" y="980400"/>
            <a:ext cx="4033800" cy="318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E37AB1"/>
                </a:solidFill>
              </a:rPr>
              <a:t>Make time to connect </a:t>
            </a:r>
            <a:endParaRPr b="1" sz="3000">
              <a:solidFill>
                <a:srgbClr val="E37AB1"/>
              </a:solidFill>
            </a:endParaRPr>
          </a:p>
          <a:p>
            <a:pPr indent="0" lvl="0" marL="0" rtl="0" algn="l">
              <a:spcBef>
                <a:spcPts val="1600"/>
              </a:spcBef>
              <a:spcAft>
                <a:spcPts val="0"/>
              </a:spcAft>
              <a:buNone/>
            </a:pPr>
            <a:r>
              <a:rPr lang="en" sz="1800">
                <a:solidFill>
                  <a:srgbClr val="000000"/>
                </a:solidFill>
              </a:rPr>
              <a:t>You are always limited by your skills. When doing something new, you need to make time before or after you practice these skills to play.</a:t>
            </a:r>
            <a:endParaRPr sz="1800">
              <a:solidFill>
                <a:srgbClr val="000000"/>
              </a:solidFill>
            </a:endParaRPr>
          </a:p>
          <a:p>
            <a:pPr indent="0" lvl="0" marL="0" rtl="0" algn="l">
              <a:lnSpc>
                <a:spcPct val="100000"/>
              </a:lnSpc>
              <a:spcBef>
                <a:spcPts val="1600"/>
              </a:spcBef>
              <a:spcAft>
                <a:spcPts val="800"/>
              </a:spcAft>
              <a:buClr>
                <a:schemeClr val="dk2"/>
              </a:buClr>
              <a:buSzPts val="1100"/>
              <a:buFont typeface="Arial"/>
              <a:buNone/>
            </a:pPr>
            <a:r>
              <a:t/>
            </a:r>
            <a:endParaRPr sz="1800">
              <a:solidFill>
                <a:srgbClr val="000000"/>
              </a:solidFill>
            </a:endParaRPr>
          </a:p>
        </p:txBody>
      </p:sp>
      <p:grpSp>
        <p:nvGrpSpPr>
          <p:cNvPr id="315" name="Google Shape;315;p44"/>
          <p:cNvGrpSpPr/>
          <p:nvPr/>
        </p:nvGrpSpPr>
        <p:grpSpPr>
          <a:xfrm>
            <a:off x="2359986" y="3220808"/>
            <a:ext cx="1877303" cy="1812035"/>
            <a:chOff x="6967162" y="434503"/>
            <a:chExt cx="1978399" cy="2240400"/>
          </a:xfrm>
        </p:grpSpPr>
        <p:pic>
          <p:nvPicPr>
            <p:cNvPr id="316" name="Google Shape;316;p44"/>
            <p:cNvPicPr preferRelativeResize="0"/>
            <p:nvPr/>
          </p:nvPicPr>
          <p:blipFill>
            <a:blip r:embed="rId4">
              <a:alphaModFix/>
            </a:blip>
            <a:stretch>
              <a:fillRect/>
            </a:stretch>
          </p:blipFill>
          <p:spPr>
            <a:xfrm>
              <a:off x="6967162" y="434503"/>
              <a:ext cx="1978399" cy="2240400"/>
            </a:xfrm>
            <a:prstGeom prst="rect">
              <a:avLst/>
            </a:prstGeom>
            <a:noFill/>
            <a:ln>
              <a:noFill/>
            </a:ln>
          </p:spPr>
        </p:pic>
        <p:sp>
          <p:nvSpPr>
            <p:cNvPr id="317" name="Google Shape;317;p44"/>
            <p:cNvSpPr txBox="1"/>
            <p:nvPr/>
          </p:nvSpPr>
          <p:spPr>
            <a:xfrm>
              <a:off x="7129713" y="607678"/>
              <a:ext cx="1722900" cy="15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E37AB1"/>
                  </a:solidFill>
                  <a:latin typeface="Raleway"/>
                  <a:ea typeface="Raleway"/>
                  <a:cs typeface="Raleway"/>
                  <a:sym typeface="Raleway"/>
                </a:rPr>
                <a:t>Tip: </a:t>
              </a:r>
              <a:endParaRPr b="1">
                <a:solidFill>
                  <a:srgbClr val="E37AB1"/>
                </a:solidFill>
                <a:latin typeface="Raleway"/>
                <a:ea typeface="Raleway"/>
                <a:cs typeface="Raleway"/>
                <a:sym typeface="Raleway"/>
              </a:endParaRPr>
            </a:p>
            <a:p>
              <a:pPr indent="0" lvl="0" marL="0" rtl="0" algn="l">
                <a:spcBef>
                  <a:spcPts val="800"/>
                </a:spcBef>
                <a:spcAft>
                  <a:spcPts val="800"/>
                </a:spcAft>
                <a:buNone/>
              </a:pPr>
              <a:r>
                <a:rPr lang="en" sz="1200">
                  <a:solidFill>
                    <a:schemeClr val="dk2"/>
                  </a:solidFill>
                  <a:latin typeface="Raleway"/>
                  <a:ea typeface="Raleway"/>
                  <a:cs typeface="Raleway"/>
                  <a:sym typeface="Raleway"/>
                </a:rPr>
                <a:t>Use the rope to manipulate your partner’s body. Lift, twist, or pull to create sensations.</a:t>
              </a:r>
              <a:endParaRPr b="1" sz="1200">
                <a:solidFill>
                  <a:schemeClr val="dk1"/>
                </a:solidFill>
                <a:latin typeface="Raleway"/>
                <a:ea typeface="Raleway"/>
                <a:cs typeface="Raleway"/>
                <a:sym typeface="Raleway"/>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5"/>
          <p:cNvSpPr/>
          <p:nvPr/>
        </p:nvSpPr>
        <p:spPr>
          <a:xfrm>
            <a:off x="-3" y="0"/>
            <a:ext cx="9373500" cy="6233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3" name="Google Shape;323;p45"/>
          <p:cNvPicPr preferRelativeResize="0"/>
          <p:nvPr/>
        </p:nvPicPr>
        <p:blipFill rotWithShape="1">
          <a:blip r:embed="rId3">
            <a:alphaModFix/>
          </a:blip>
          <a:srcRect b="10" l="50779" r="-774" t="-10"/>
          <a:stretch/>
        </p:blipFill>
        <p:spPr>
          <a:xfrm>
            <a:off x="5286368" y="0"/>
            <a:ext cx="3857628" cy="5142771"/>
          </a:xfrm>
          <a:prstGeom prst="rect">
            <a:avLst/>
          </a:prstGeom>
          <a:noFill/>
          <a:ln>
            <a:noFill/>
          </a:ln>
        </p:spPr>
      </p:pic>
      <p:sp>
        <p:nvSpPr>
          <p:cNvPr id="324" name="Google Shape;324;p45"/>
          <p:cNvSpPr txBox="1"/>
          <p:nvPr/>
        </p:nvSpPr>
        <p:spPr>
          <a:xfrm>
            <a:off x="495500" y="279145"/>
            <a:ext cx="4410600" cy="4525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600">
                <a:latin typeface="Lato"/>
                <a:ea typeface="Lato"/>
                <a:cs typeface="Lato"/>
                <a:sym typeface="Lato"/>
              </a:rPr>
              <a:t>Managing your bottom</a:t>
            </a:r>
            <a:endParaRPr b="1" sz="1600">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Have your bottom hold onto the ring not the rope.</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Lean against your bottom to ensure they don't spin when lifted.</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When tying place their limb against your body to help them keep it steady.</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A scarf can be a nice way to provide support for your bottom’s head… just attach the scarf to a rope and attach it to your hard point.</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Bottoms shouldn’t lift limbs on their own because it introduces slack into the upline, instead they should shift their weight into other limbs to make the limb </a:t>
            </a:r>
            <a:r>
              <a:rPr lang="en">
                <a:latin typeface="Lato"/>
                <a:ea typeface="Lato"/>
                <a:cs typeface="Lato"/>
                <a:sym typeface="Lato"/>
              </a:rPr>
              <a:t>easier</a:t>
            </a:r>
            <a:r>
              <a:rPr lang="en">
                <a:latin typeface="Lato"/>
                <a:ea typeface="Lato"/>
                <a:cs typeface="Lato"/>
                <a:sym typeface="Lato"/>
              </a:rPr>
              <a:t> to to lift.</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46"/>
          <p:cNvPicPr preferRelativeResize="0"/>
          <p:nvPr/>
        </p:nvPicPr>
        <p:blipFill rotWithShape="1">
          <a:blip r:embed="rId3">
            <a:alphaModFix/>
          </a:blip>
          <a:srcRect b="1186" l="990" r="-989" t="42563"/>
          <a:stretch/>
        </p:blipFill>
        <p:spPr>
          <a:xfrm>
            <a:off x="0" y="0"/>
            <a:ext cx="9144008" cy="5143500"/>
          </a:xfrm>
          <a:prstGeom prst="rect">
            <a:avLst/>
          </a:prstGeom>
          <a:noFill/>
          <a:ln>
            <a:noFill/>
          </a:ln>
        </p:spPr>
      </p:pic>
      <p:sp>
        <p:nvSpPr>
          <p:cNvPr id="330" name="Google Shape;330;p46"/>
          <p:cNvSpPr txBox="1"/>
          <p:nvPr>
            <p:ph type="title"/>
          </p:nvPr>
        </p:nvSpPr>
        <p:spPr>
          <a:xfrm>
            <a:off x="283100" y="232676"/>
            <a:ext cx="8398800" cy="23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4"/>
                </a:solidFill>
              </a:rPr>
              <a:t>Exercise: </a:t>
            </a:r>
            <a:endParaRPr>
              <a:solidFill>
                <a:schemeClr val="accent4"/>
              </a:solidFill>
            </a:endParaRPr>
          </a:p>
          <a:p>
            <a:pPr indent="0" lvl="0" marL="0" rtl="0" algn="l">
              <a:spcBef>
                <a:spcPts val="0"/>
              </a:spcBef>
              <a:spcAft>
                <a:spcPts val="0"/>
              </a:spcAft>
              <a:buNone/>
            </a:pPr>
            <a:r>
              <a:rPr lang="en">
                <a:solidFill>
                  <a:schemeClr val="accent4"/>
                </a:solidFill>
              </a:rPr>
              <a:t>Tops: hog tie with an upline</a:t>
            </a:r>
            <a:endParaRPr>
              <a:solidFill>
                <a:schemeClr val="accent4"/>
              </a:solidFill>
            </a:endParaRPr>
          </a:p>
          <a:p>
            <a:pPr indent="0" lvl="0" marL="0" rtl="0" algn="l">
              <a:spcBef>
                <a:spcPts val="0"/>
              </a:spcBef>
              <a:spcAft>
                <a:spcPts val="0"/>
              </a:spcAft>
              <a:buNone/>
            </a:pPr>
            <a:r>
              <a:rPr lang="en">
                <a:solidFill>
                  <a:schemeClr val="accent4"/>
                </a:solidFill>
              </a:rPr>
              <a:t>Bottoms: timer </a:t>
            </a:r>
            <a:r>
              <a:rPr lang="en">
                <a:solidFill>
                  <a:schemeClr val="accent4"/>
                </a:solidFill>
              </a:rPr>
              <a:t>exercise</a:t>
            </a:r>
            <a:endParaRPr>
              <a:solidFill>
                <a:schemeClr val="accent4"/>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34" name="Shape 334"/>
        <p:cNvGrpSpPr/>
        <p:nvPr/>
      </p:nvGrpSpPr>
      <p:grpSpPr>
        <a:xfrm>
          <a:off x="0" y="0"/>
          <a:ext cx="0" cy="0"/>
          <a:chOff x="0" y="0"/>
          <a:chExt cx="0" cy="0"/>
        </a:xfrm>
      </p:grpSpPr>
      <p:pic>
        <p:nvPicPr>
          <p:cNvPr id="335" name="Google Shape;335;p47"/>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336" name="Google Shape;336;p47"/>
          <p:cNvSpPr txBox="1"/>
          <p:nvPr/>
        </p:nvSpPr>
        <p:spPr>
          <a:xfrm>
            <a:off x="504850" y="687400"/>
            <a:ext cx="7315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Triaging session</a:t>
            </a:r>
            <a:endParaRPr b="1" sz="3000">
              <a:solidFill>
                <a:schemeClr val="lt2"/>
              </a:solidFill>
              <a:latin typeface="Raleway"/>
              <a:ea typeface="Raleway"/>
              <a:cs typeface="Raleway"/>
              <a:sym typeface="Raleway"/>
            </a:endParaRPr>
          </a:p>
        </p:txBody>
      </p:sp>
      <p:sp>
        <p:nvSpPr>
          <p:cNvPr id="337" name="Google Shape;337;p47"/>
          <p:cNvSpPr txBox="1"/>
          <p:nvPr>
            <p:ph idx="4294967295" type="body"/>
          </p:nvPr>
        </p:nvSpPr>
        <p:spPr>
          <a:xfrm>
            <a:off x="365825" y="1450000"/>
            <a:ext cx="7828500" cy="3255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200">
                <a:latin typeface="Raleway"/>
                <a:ea typeface="Raleway"/>
                <a:cs typeface="Raleway"/>
                <a:sym typeface="Raleway"/>
              </a:rPr>
              <a:t>Bottoms need to learn how to triage sensations in their body and communicate it efficiently, much like a nurse in the ER knows to ignore the screaming baby and bring the man with half his face drooping first…not because he’s loud but because he’s having a stroke and it needs to be prioritized.</a:t>
            </a:r>
            <a:endParaRPr sz="1200">
              <a:latin typeface="Raleway"/>
              <a:ea typeface="Raleway"/>
              <a:cs typeface="Raleway"/>
              <a:sym typeface="Raleway"/>
            </a:endParaRPr>
          </a:p>
          <a:p>
            <a:pPr indent="0" lvl="0" marL="457200" rtl="0" algn="l">
              <a:spcBef>
                <a:spcPts val="1000"/>
              </a:spcBef>
              <a:spcAft>
                <a:spcPts val="0"/>
              </a:spcAft>
              <a:buNone/>
            </a:pPr>
            <a:r>
              <a:rPr lang="en" sz="1200">
                <a:latin typeface="Raleway"/>
                <a:ea typeface="Raleway"/>
                <a:cs typeface="Raleway"/>
                <a:sym typeface="Raleway"/>
              </a:rPr>
              <a:t>Some questions to ask  about a new tie:</a:t>
            </a:r>
            <a:endParaRPr sz="1200">
              <a:latin typeface="Raleway"/>
              <a:ea typeface="Raleway"/>
              <a:cs typeface="Raleway"/>
              <a:sym typeface="Raleway"/>
            </a:endParaRPr>
          </a:p>
          <a:p>
            <a:pPr indent="0" lvl="0" marL="1371600" rtl="0" algn="l">
              <a:spcBef>
                <a:spcPts val="1000"/>
              </a:spcBef>
              <a:spcAft>
                <a:spcPts val="0"/>
              </a:spcAft>
              <a:buNone/>
            </a:pPr>
            <a:r>
              <a:rPr lang="en" sz="1200">
                <a:latin typeface="Raleway"/>
                <a:ea typeface="Raleway"/>
                <a:cs typeface="Raleway"/>
                <a:sym typeface="Raleway"/>
              </a:rPr>
              <a:t>o Where am I going to feel pressure from the tie?</a:t>
            </a:r>
            <a:endParaRPr sz="1200">
              <a:latin typeface="Raleway"/>
              <a:ea typeface="Raleway"/>
              <a:cs typeface="Raleway"/>
              <a:sym typeface="Raleway"/>
            </a:endParaRPr>
          </a:p>
          <a:p>
            <a:pPr indent="0" lvl="0" marL="1371600" rtl="0" algn="l">
              <a:spcBef>
                <a:spcPts val="1000"/>
              </a:spcBef>
              <a:spcAft>
                <a:spcPts val="0"/>
              </a:spcAft>
              <a:buNone/>
            </a:pPr>
            <a:r>
              <a:rPr lang="en" sz="1200">
                <a:latin typeface="Raleway"/>
                <a:ea typeface="Raleway"/>
                <a:cs typeface="Raleway"/>
                <a:sym typeface="Raleway"/>
              </a:rPr>
              <a:t>o What is the load placement and body position of the tie?</a:t>
            </a:r>
            <a:endParaRPr sz="1200">
              <a:latin typeface="Raleway"/>
              <a:ea typeface="Raleway"/>
              <a:cs typeface="Raleway"/>
              <a:sym typeface="Raleway"/>
            </a:endParaRPr>
          </a:p>
          <a:p>
            <a:pPr indent="0" lvl="0" marL="1371600" rtl="0" algn="l">
              <a:spcBef>
                <a:spcPts val="1000"/>
              </a:spcBef>
              <a:spcAft>
                <a:spcPts val="0"/>
              </a:spcAft>
              <a:buNone/>
            </a:pPr>
            <a:r>
              <a:rPr lang="en" sz="1200">
                <a:latin typeface="Raleway"/>
                <a:ea typeface="Raleway"/>
                <a:cs typeface="Raleway"/>
                <a:sym typeface="Raleway"/>
              </a:rPr>
              <a:t>o Does it restrict breathing?</a:t>
            </a:r>
            <a:endParaRPr sz="1200">
              <a:latin typeface="Raleway"/>
              <a:ea typeface="Raleway"/>
              <a:cs typeface="Raleway"/>
              <a:sym typeface="Raleway"/>
            </a:endParaRPr>
          </a:p>
          <a:p>
            <a:pPr indent="0" lvl="0" marL="0" rtl="0" algn="l">
              <a:spcBef>
                <a:spcPts val="1000"/>
              </a:spcBef>
              <a:spcAft>
                <a:spcPts val="0"/>
              </a:spcAft>
              <a:buNone/>
            </a:pPr>
            <a:r>
              <a:t/>
            </a:r>
            <a:endParaRPr sz="1200">
              <a:latin typeface="Raleway"/>
              <a:ea typeface="Raleway"/>
              <a:cs typeface="Raleway"/>
              <a:sym typeface="Raleway"/>
            </a:endParaRPr>
          </a:p>
          <a:p>
            <a:pPr indent="0" lvl="0" marL="914400" rtl="0" algn="l">
              <a:spcBef>
                <a:spcPts val="1000"/>
              </a:spcBef>
              <a:spcAft>
                <a:spcPts val="0"/>
              </a:spcAft>
              <a:buNone/>
            </a:pPr>
            <a:r>
              <a:t/>
            </a:r>
            <a:endParaRPr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0"/>
              </a:spcAft>
              <a:buNone/>
            </a:pPr>
            <a:r>
              <a:t/>
            </a:r>
            <a:endParaRPr b="1" sz="1400">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41" name="Shape 341"/>
        <p:cNvGrpSpPr/>
        <p:nvPr/>
      </p:nvGrpSpPr>
      <p:grpSpPr>
        <a:xfrm>
          <a:off x="0" y="0"/>
          <a:ext cx="0" cy="0"/>
          <a:chOff x="0" y="0"/>
          <a:chExt cx="0" cy="0"/>
        </a:xfrm>
      </p:grpSpPr>
      <p:pic>
        <p:nvPicPr>
          <p:cNvPr id="342" name="Google Shape;342;p48"/>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343" name="Google Shape;343;p48"/>
          <p:cNvSpPr txBox="1"/>
          <p:nvPr/>
        </p:nvSpPr>
        <p:spPr>
          <a:xfrm>
            <a:off x="504850" y="687400"/>
            <a:ext cx="7315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The timer exercise</a:t>
            </a:r>
            <a:endParaRPr b="1" sz="3000">
              <a:solidFill>
                <a:schemeClr val="lt2"/>
              </a:solidFill>
              <a:latin typeface="Raleway"/>
              <a:ea typeface="Raleway"/>
              <a:cs typeface="Raleway"/>
              <a:sym typeface="Raleway"/>
            </a:endParaRPr>
          </a:p>
        </p:txBody>
      </p:sp>
      <p:sp>
        <p:nvSpPr>
          <p:cNvPr id="344" name="Google Shape;344;p48"/>
          <p:cNvSpPr txBox="1"/>
          <p:nvPr>
            <p:ph idx="4294967295" type="body"/>
          </p:nvPr>
        </p:nvSpPr>
        <p:spPr>
          <a:xfrm>
            <a:off x="365825" y="1450000"/>
            <a:ext cx="7828500" cy="32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aleway"/>
                <a:ea typeface="Raleway"/>
                <a:cs typeface="Raleway"/>
                <a:sym typeface="Raleway"/>
              </a:rPr>
              <a:t> One thing bottoms are often asked is “How long do you have in this tie/position?” The timer exercise helps us determine how long we actually have.</a:t>
            </a:r>
            <a:endParaRPr sz="1200">
              <a:latin typeface="Raleway"/>
              <a:ea typeface="Raleway"/>
              <a:cs typeface="Raleway"/>
              <a:sym typeface="Raleway"/>
            </a:endParaRPr>
          </a:p>
          <a:p>
            <a:pPr indent="0" lvl="0" marL="0" rtl="0" algn="l">
              <a:spcBef>
                <a:spcPts val="1000"/>
              </a:spcBef>
              <a:spcAft>
                <a:spcPts val="0"/>
              </a:spcAft>
              <a:buNone/>
            </a:pPr>
            <a:r>
              <a:rPr lang="en" sz="1200">
                <a:latin typeface="Raleway"/>
                <a:ea typeface="Raleway"/>
                <a:cs typeface="Raleway"/>
                <a:sym typeface="Raleway"/>
              </a:rPr>
              <a:t>When giving feedback it’s helpful to frame it’s urgency for the Top:</a:t>
            </a:r>
            <a:endParaRPr sz="1200">
              <a:latin typeface="Raleway"/>
              <a:ea typeface="Raleway"/>
              <a:cs typeface="Raleway"/>
              <a:sym typeface="Raleway"/>
            </a:endParaRPr>
          </a:p>
          <a:p>
            <a:pPr indent="0" lvl="0" marL="914400" rtl="0" algn="l">
              <a:spcBef>
                <a:spcPts val="1000"/>
              </a:spcBef>
              <a:spcAft>
                <a:spcPts val="0"/>
              </a:spcAft>
              <a:buNone/>
            </a:pPr>
            <a:r>
              <a:rPr i="1" lang="en" sz="1400">
                <a:latin typeface="Raleway"/>
                <a:ea typeface="Raleway"/>
                <a:cs typeface="Raleway"/>
                <a:sym typeface="Raleway"/>
              </a:rPr>
              <a:t>o I need this changed </a:t>
            </a:r>
            <a:r>
              <a:rPr b="1" i="1" lang="en" sz="1400">
                <a:latin typeface="Raleway"/>
                <a:ea typeface="Raleway"/>
                <a:cs typeface="Raleway"/>
                <a:sym typeface="Raleway"/>
              </a:rPr>
              <a:t>now. </a:t>
            </a:r>
            <a:r>
              <a:rPr i="1" lang="en" sz="1400">
                <a:latin typeface="Raleway"/>
                <a:ea typeface="Raleway"/>
                <a:cs typeface="Raleway"/>
                <a:sym typeface="Raleway"/>
              </a:rPr>
              <a:t>I feel dizzy.</a:t>
            </a:r>
            <a:endParaRPr i="1" sz="1400">
              <a:latin typeface="Raleway"/>
              <a:ea typeface="Raleway"/>
              <a:cs typeface="Raleway"/>
              <a:sym typeface="Raleway"/>
            </a:endParaRPr>
          </a:p>
          <a:p>
            <a:pPr indent="0" lvl="0" marL="914400" rtl="0" algn="l">
              <a:spcBef>
                <a:spcPts val="1000"/>
              </a:spcBef>
              <a:spcAft>
                <a:spcPts val="0"/>
              </a:spcAft>
              <a:buNone/>
            </a:pPr>
            <a:r>
              <a:rPr i="1" lang="en" sz="1400">
                <a:latin typeface="Raleway"/>
                <a:ea typeface="Raleway"/>
                <a:cs typeface="Raleway"/>
                <a:sym typeface="Raleway"/>
              </a:rPr>
              <a:t>o When you have a moment I’d like my chest line dressed </a:t>
            </a:r>
            <a:r>
              <a:rPr b="1" i="1" lang="en" sz="1400">
                <a:latin typeface="Raleway"/>
                <a:ea typeface="Raleway"/>
                <a:cs typeface="Raleway"/>
                <a:sym typeface="Raleway"/>
              </a:rPr>
              <a:t>soon.</a:t>
            </a:r>
            <a:endParaRPr b="1" i="1" sz="1400">
              <a:latin typeface="Raleway"/>
              <a:ea typeface="Raleway"/>
              <a:cs typeface="Raleway"/>
              <a:sym typeface="Raleway"/>
            </a:endParaRPr>
          </a:p>
          <a:p>
            <a:pPr indent="0" lvl="0" marL="914400" rtl="0" algn="l">
              <a:spcBef>
                <a:spcPts val="1000"/>
              </a:spcBef>
              <a:spcAft>
                <a:spcPts val="0"/>
              </a:spcAft>
              <a:buNone/>
            </a:pPr>
            <a:r>
              <a:rPr i="1" lang="en" sz="1400">
                <a:latin typeface="Raleway"/>
                <a:ea typeface="Raleway"/>
                <a:cs typeface="Raleway"/>
                <a:sym typeface="Raleway"/>
              </a:rPr>
              <a:t>o I might need to have my ankle lowered  </a:t>
            </a:r>
            <a:r>
              <a:rPr b="1" i="1" lang="en" sz="1400">
                <a:latin typeface="Raleway"/>
                <a:ea typeface="Raleway"/>
                <a:cs typeface="Raleway"/>
                <a:sym typeface="Raleway"/>
              </a:rPr>
              <a:t>later.</a:t>
            </a:r>
            <a:endParaRPr b="1" i="1" sz="1400">
              <a:latin typeface="Raleway"/>
              <a:ea typeface="Raleway"/>
              <a:cs typeface="Raleway"/>
              <a:sym typeface="Raleway"/>
            </a:endParaRPr>
          </a:p>
          <a:p>
            <a:pPr indent="0" lvl="0" marL="0" rtl="0" algn="l">
              <a:spcBef>
                <a:spcPts val="1000"/>
              </a:spcBef>
              <a:spcAft>
                <a:spcPts val="0"/>
              </a:spcAft>
              <a:buNone/>
            </a:pPr>
            <a:r>
              <a:rPr b="1" lang="en" sz="1200">
                <a:latin typeface="Raleway"/>
                <a:ea typeface="Raleway"/>
                <a:cs typeface="Raleway"/>
                <a:sym typeface="Raleway"/>
              </a:rPr>
              <a:t>And remember … </a:t>
            </a:r>
            <a:r>
              <a:rPr b="1" lang="en" sz="1500">
                <a:latin typeface="Raleway"/>
                <a:ea typeface="Raleway"/>
                <a:cs typeface="Raleway"/>
                <a:sym typeface="Raleway"/>
              </a:rPr>
              <a:t>don’t panic!</a:t>
            </a:r>
            <a:endParaRPr b="1" sz="15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0"/>
              </a:spcAft>
              <a:buNone/>
            </a:pPr>
            <a:r>
              <a:t/>
            </a:r>
            <a:endParaRPr b="1" sz="1400">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9"/>
          <p:cNvSpPr txBox="1"/>
          <p:nvPr>
            <p:ph type="title"/>
          </p:nvPr>
        </p:nvSpPr>
        <p:spPr>
          <a:xfrm>
            <a:off x="265500" y="1912650"/>
            <a:ext cx="3984000" cy="274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000">
                <a:solidFill>
                  <a:schemeClr val="accent2"/>
                </a:solidFill>
                <a:latin typeface="Lato"/>
                <a:ea typeface="Lato"/>
                <a:cs typeface="Lato"/>
                <a:sym typeface="Lato"/>
              </a:rPr>
              <a:t>The </a:t>
            </a:r>
            <a:r>
              <a:rPr lang="en" sz="3000">
                <a:solidFill>
                  <a:schemeClr val="accent2"/>
                </a:solidFill>
                <a:latin typeface="Lato"/>
                <a:ea typeface="Lato"/>
                <a:cs typeface="Lato"/>
                <a:sym typeface="Lato"/>
              </a:rPr>
              <a:t>h</a:t>
            </a:r>
            <a:r>
              <a:rPr lang="en" sz="3000">
                <a:solidFill>
                  <a:schemeClr val="accent2"/>
                </a:solidFill>
                <a:latin typeface="Lato"/>
                <a:ea typeface="Lato"/>
                <a:cs typeface="Lato"/>
                <a:sym typeface="Lato"/>
              </a:rPr>
              <a:t>og </a:t>
            </a:r>
            <a:r>
              <a:rPr lang="en" sz="3000">
                <a:solidFill>
                  <a:schemeClr val="accent2"/>
                </a:solidFill>
                <a:latin typeface="Lato"/>
                <a:ea typeface="Lato"/>
                <a:cs typeface="Lato"/>
                <a:sym typeface="Lato"/>
              </a:rPr>
              <a:t>t</a:t>
            </a:r>
            <a:r>
              <a:rPr lang="en" sz="3000">
                <a:solidFill>
                  <a:schemeClr val="accent2"/>
                </a:solidFill>
                <a:latin typeface="Lato"/>
                <a:ea typeface="Lato"/>
                <a:cs typeface="Lato"/>
                <a:sym typeface="Lato"/>
              </a:rPr>
              <a:t>ie</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Hog ties can be challenging on the ground, but if </a:t>
            </a:r>
            <a:r>
              <a:rPr b="0" lang="en" sz="1800">
                <a:solidFill>
                  <a:schemeClr val="dk2"/>
                </a:solidFill>
                <a:latin typeface="Lato"/>
                <a:ea typeface="Lato"/>
                <a:cs typeface="Lato"/>
                <a:sym typeface="Lato"/>
              </a:rPr>
              <a:t>you</a:t>
            </a:r>
            <a:r>
              <a:rPr b="0" lang="en" sz="1800">
                <a:solidFill>
                  <a:schemeClr val="dk2"/>
                </a:solidFill>
                <a:latin typeface="Lato"/>
                <a:ea typeface="Lato"/>
                <a:cs typeface="Lato"/>
                <a:sym typeface="Lato"/>
              </a:rPr>
              <a:t> add an upline they can be really challenging!</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Hogties come in different styles, but we’re recommending attaching</a:t>
            </a:r>
            <a:r>
              <a:rPr b="0" lang="en" sz="1800">
                <a:solidFill>
                  <a:schemeClr val="dk2"/>
                </a:solidFill>
                <a:latin typeface="Lato"/>
                <a:ea typeface="Lato"/>
                <a:cs typeface="Lato"/>
                <a:sym typeface="Lato"/>
              </a:rPr>
              <a:t> </a:t>
            </a:r>
            <a:r>
              <a:rPr b="0" lang="en" sz="1800">
                <a:solidFill>
                  <a:schemeClr val="dk2"/>
                </a:solidFill>
                <a:latin typeface="Lato"/>
                <a:ea typeface="Lato"/>
                <a:cs typeface="Lato"/>
                <a:sym typeface="Lato"/>
              </a:rPr>
              <a:t>the back of a chest harness to the ankles</a:t>
            </a:r>
            <a:r>
              <a:rPr b="0" lang="en" sz="1800">
                <a:solidFill>
                  <a:schemeClr val="dk2"/>
                </a:solidFill>
                <a:latin typeface="Lato"/>
                <a:ea typeface="Lato"/>
                <a:cs typeface="Lato"/>
                <a:sym typeface="Lato"/>
              </a:rPr>
              <a:t>, </a:t>
            </a:r>
            <a:r>
              <a:rPr b="0" lang="en" sz="1800">
                <a:solidFill>
                  <a:schemeClr val="dk2"/>
                </a:solidFill>
                <a:latin typeface="Lato"/>
                <a:ea typeface="Lato"/>
                <a:cs typeface="Lato"/>
                <a:sym typeface="Lato"/>
              </a:rPr>
              <a:t>then lifting from there. </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Be sure to to check in with your bottom </a:t>
            </a:r>
            <a:r>
              <a:rPr b="0" lang="en" sz="1800">
                <a:solidFill>
                  <a:schemeClr val="dk2"/>
                </a:solidFill>
                <a:latin typeface="Lato"/>
                <a:ea typeface="Lato"/>
                <a:cs typeface="Lato"/>
                <a:sym typeface="Lato"/>
              </a:rPr>
              <a:t>regularly,</a:t>
            </a:r>
            <a:r>
              <a:rPr b="0" lang="en" sz="1800">
                <a:solidFill>
                  <a:schemeClr val="dk2"/>
                </a:solidFill>
                <a:latin typeface="Lato"/>
                <a:ea typeface="Lato"/>
                <a:cs typeface="Lato"/>
                <a:sym typeface="Lato"/>
              </a:rPr>
              <a:t> </a:t>
            </a:r>
            <a:r>
              <a:rPr b="0" lang="en" sz="1800">
                <a:solidFill>
                  <a:schemeClr val="dk2"/>
                </a:solidFill>
                <a:latin typeface="Lato"/>
                <a:ea typeface="Lato"/>
                <a:cs typeface="Lato"/>
                <a:sym typeface="Lato"/>
              </a:rPr>
              <a:t>as</a:t>
            </a:r>
            <a:r>
              <a:rPr b="0" lang="en" sz="1800">
                <a:solidFill>
                  <a:schemeClr val="dk2"/>
                </a:solidFill>
                <a:latin typeface="Lato"/>
                <a:ea typeface="Lato"/>
                <a:cs typeface="Lato"/>
                <a:sym typeface="Lato"/>
              </a:rPr>
              <a:t> this can be stressful on the lower back.</a:t>
            </a:r>
            <a:endParaRPr b="0" sz="1800">
              <a:solidFill>
                <a:schemeClr val="dk2"/>
              </a:solidFill>
              <a:latin typeface="Lato"/>
              <a:ea typeface="Lato"/>
              <a:cs typeface="Lato"/>
              <a:sym typeface="Lato"/>
            </a:endParaRPr>
          </a:p>
          <a:p>
            <a:pPr indent="0" lvl="0" marL="457200" rtl="0" algn="l">
              <a:lnSpc>
                <a:spcPct val="115000"/>
              </a:lnSpc>
              <a:spcBef>
                <a:spcPts val="1600"/>
              </a:spcBef>
              <a:spcAft>
                <a:spcPts val="0"/>
              </a:spcAft>
              <a:buNone/>
            </a:pPr>
            <a:r>
              <a:t/>
            </a:r>
            <a:endParaRPr b="0" sz="1800">
              <a:solidFill>
                <a:schemeClr val="dk2"/>
              </a:solidFill>
              <a:latin typeface="Lato"/>
              <a:ea typeface="Lato"/>
              <a:cs typeface="Lato"/>
              <a:sym typeface="Lato"/>
            </a:endParaRPr>
          </a:p>
          <a:p>
            <a:pPr indent="0" lvl="0" marL="0" rtl="0" algn="l">
              <a:spcBef>
                <a:spcPts val="1600"/>
              </a:spcBef>
              <a:spcAft>
                <a:spcPts val="0"/>
              </a:spcAft>
              <a:buNone/>
            </a:pPr>
            <a:r>
              <a:t/>
            </a:r>
            <a:endParaRPr>
              <a:solidFill>
                <a:srgbClr val="E37AB1"/>
              </a:solidFill>
            </a:endParaRPr>
          </a:p>
          <a:p>
            <a:pPr indent="0" lvl="0" marL="0" rtl="0" algn="l">
              <a:lnSpc>
                <a:spcPct val="115000"/>
              </a:lnSpc>
              <a:spcBef>
                <a:spcPts val="0"/>
              </a:spcBef>
              <a:spcAft>
                <a:spcPts val="1600"/>
              </a:spcAft>
              <a:buClr>
                <a:schemeClr val="dk2"/>
              </a:buClr>
              <a:buSzPts val="1100"/>
              <a:buFont typeface="Arial"/>
              <a:buNone/>
            </a:pPr>
            <a:r>
              <a:t/>
            </a:r>
            <a:endParaRPr sz="2400">
              <a:solidFill>
                <a:srgbClr val="E37AB1"/>
              </a:solidFill>
            </a:endParaRPr>
          </a:p>
        </p:txBody>
      </p:sp>
      <p:pic>
        <p:nvPicPr>
          <p:cNvPr id="350" name="Google Shape;350;p49"/>
          <p:cNvPicPr preferRelativeResize="0"/>
          <p:nvPr/>
        </p:nvPicPr>
        <p:blipFill rotWithShape="1">
          <a:blip r:embed="rId3">
            <a:alphaModFix/>
          </a:blip>
          <a:srcRect b="0" l="4726" r="4717" t="0"/>
          <a:stretch/>
        </p:blipFill>
        <p:spPr>
          <a:xfrm>
            <a:off x="4488725" y="0"/>
            <a:ext cx="4655273" cy="514098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0"/>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000">
                <a:solidFill>
                  <a:srgbClr val="DC559C"/>
                </a:solidFill>
                <a:latin typeface="Lato"/>
                <a:ea typeface="Lato"/>
                <a:cs typeface="Lato"/>
                <a:sym typeface="Lato"/>
              </a:rPr>
              <a:t>The sugar glider</a:t>
            </a:r>
            <a:endParaRPr b="0" sz="1800">
              <a:solidFill>
                <a:srgbClr val="DC559C"/>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This</a:t>
            </a:r>
            <a:r>
              <a:rPr b="0" lang="en" sz="1800">
                <a:solidFill>
                  <a:schemeClr val="dk2"/>
                </a:solidFill>
                <a:latin typeface="Lato"/>
                <a:ea typeface="Lato"/>
                <a:cs typeface="Lato"/>
                <a:sym typeface="Lato"/>
              </a:rPr>
              <a:t> chest and hip harness combination </a:t>
            </a:r>
            <a:r>
              <a:rPr b="0" lang="en" sz="1800">
                <a:solidFill>
                  <a:schemeClr val="dk2"/>
                </a:solidFill>
                <a:latin typeface="Lato"/>
                <a:ea typeface="Lato"/>
                <a:cs typeface="Lato"/>
                <a:sym typeface="Lato"/>
              </a:rPr>
              <a:t>allows you to practice both harnesses and two uplines</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Your bottom is in a doggy position allowing them to control when they lean into the rope. (</a:t>
            </a:r>
            <a:r>
              <a:rPr b="0" lang="en" sz="1800">
                <a:solidFill>
                  <a:schemeClr val="dk2"/>
                </a:solidFill>
                <a:latin typeface="Lato"/>
                <a:ea typeface="Lato"/>
                <a:cs typeface="Lato"/>
                <a:sym typeface="Lato"/>
              </a:rPr>
              <a:t>This also makes the position</a:t>
            </a:r>
            <a:r>
              <a:rPr b="0" lang="en" sz="1800">
                <a:solidFill>
                  <a:schemeClr val="dk2"/>
                </a:solidFill>
                <a:latin typeface="Lato"/>
                <a:ea typeface="Lato"/>
                <a:cs typeface="Lato"/>
                <a:sym typeface="Lato"/>
              </a:rPr>
              <a:t> fuckable.)</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To  turn it into a full suspension, add both ankles.</a:t>
            </a:r>
            <a:endParaRPr b="0" sz="1800">
              <a:solidFill>
                <a:schemeClr val="dk2"/>
              </a:solidFill>
              <a:latin typeface="Lato"/>
              <a:ea typeface="Lato"/>
              <a:cs typeface="Lato"/>
              <a:sym typeface="Lato"/>
            </a:endParaRPr>
          </a:p>
          <a:p>
            <a:pPr indent="0" lvl="0" marL="0" rtl="0" algn="l">
              <a:spcBef>
                <a:spcPts val="1600"/>
              </a:spcBef>
              <a:spcAft>
                <a:spcPts val="0"/>
              </a:spcAft>
              <a:buNone/>
            </a:pPr>
            <a:r>
              <a:t/>
            </a:r>
            <a:endParaRPr>
              <a:solidFill>
                <a:srgbClr val="E37AB1"/>
              </a:solidFill>
            </a:endParaRPr>
          </a:p>
          <a:p>
            <a:pPr indent="0" lvl="0" marL="0" rtl="0" algn="l">
              <a:lnSpc>
                <a:spcPct val="115000"/>
              </a:lnSpc>
              <a:spcBef>
                <a:spcPts val="0"/>
              </a:spcBef>
              <a:spcAft>
                <a:spcPts val="1600"/>
              </a:spcAft>
              <a:buClr>
                <a:schemeClr val="dk2"/>
              </a:buClr>
              <a:buSzPts val="1100"/>
              <a:buFont typeface="Arial"/>
              <a:buNone/>
            </a:pPr>
            <a:r>
              <a:t/>
            </a:r>
            <a:endParaRPr sz="2400">
              <a:solidFill>
                <a:srgbClr val="E37AB1"/>
              </a:solidFill>
            </a:endParaRPr>
          </a:p>
        </p:txBody>
      </p:sp>
      <p:pic>
        <p:nvPicPr>
          <p:cNvPr id="356" name="Google Shape;356;p50"/>
          <p:cNvPicPr preferRelativeResize="0"/>
          <p:nvPr/>
        </p:nvPicPr>
        <p:blipFill rotWithShape="1">
          <a:blip r:embed="rId3">
            <a:alphaModFix/>
          </a:blip>
          <a:srcRect b="0" l="4726" r="4717" t="0"/>
          <a:stretch/>
        </p:blipFill>
        <p:spPr>
          <a:xfrm>
            <a:off x="4572000" y="41875"/>
            <a:ext cx="4655273" cy="514098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1"/>
          <p:cNvSpPr txBox="1"/>
          <p:nvPr>
            <p:ph type="title"/>
          </p:nvPr>
        </p:nvSpPr>
        <p:spPr>
          <a:xfrm>
            <a:off x="265500" y="1912650"/>
            <a:ext cx="4045200" cy="245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000">
                <a:solidFill>
                  <a:srgbClr val="DC559C"/>
                </a:solidFill>
                <a:latin typeface="Lato"/>
                <a:ea typeface="Lato"/>
                <a:cs typeface="Lato"/>
                <a:sym typeface="Lato"/>
              </a:rPr>
              <a:t>The chair/M </a:t>
            </a:r>
            <a:r>
              <a:rPr lang="en" sz="3000">
                <a:solidFill>
                  <a:srgbClr val="DC559C"/>
                </a:solidFill>
                <a:latin typeface="Lato"/>
                <a:ea typeface="Lato"/>
                <a:cs typeface="Lato"/>
                <a:sym typeface="Lato"/>
              </a:rPr>
              <a:t>p</a:t>
            </a:r>
            <a:r>
              <a:rPr lang="en" sz="3000">
                <a:solidFill>
                  <a:srgbClr val="DC559C"/>
                </a:solidFill>
                <a:latin typeface="Lato"/>
                <a:ea typeface="Lato"/>
                <a:cs typeface="Lato"/>
                <a:sym typeface="Lato"/>
              </a:rPr>
              <a:t>osition</a:t>
            </a:r>
            <a:endParaRPr b="0" sz="1800">
              <a:solidFill>
                <a:srgbClr val="DC559C"/>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In a chair position</a:t>
            </a:r>
            <a:r>
              <a:rPr b="0" lang="en" sz="1800">
                <a:solidFill>
                  <a:schemeClr val="dk2"/>
                </a:solidFill>
                <a:latin typeface="Lato"/>
                <a:ea typeface="Lato"/>
                <a:cs typeface="Lato"/>
                <a:sym typeface="Lato"/>
              </a:rPr>
              <a:t>, the</a:t>
            </a:r>
            <a:r>
              <a:rPr b="0" lang="en" sz="1800">
                <a:solidFill>
                  <a:schemeClr val="dk2"/>
                </a:solidFill>
                <a:latin typeface="Lato"/>
                <a:ea typeface="Lato"/>
                <a:cs typeface="Lato"/>
                <a:sym typeface="Lato"/>
              </a:rPr>
              <a:t> chest and two thigh cuffs provide support.</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A hip harness can be used </a:t>
            </a:r>
            <a:r>
              <a:rPr b="0" lang="en" sz="1800">
                <a:solidFill>
                  <a:schemeClr val="dk2"/>
                </a:solidFill>
                <a:latin typeface="Lato"/>
                <a:ea typeface="Lato"/>
                <a:cs typeface="Lato"/>
                <a:sym typeface="Lato"/>
              </a:rPr>
              <a:t>for </a:t>
            </a:r>
            <a:r>
              <a:rPr b="0" lang="en" sz="1800">
                <a:solidFill>
                  <a:schemeClr val="dk2"/>
                </a:solidFill>
                <a:latin typeface="Lato"/>
                <a:ea typeface="Lato"/>
                <a:cs typeface="Lato"/>
                <a:sym typeface="Lato"/>
              </a:rPr>
              <a:t>additional support</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First tie off the chest, then tie each leg</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You may find the  bottom prefers the legs higher or lower.</a:t>
            </a:r>
            <a:endParaRPr b="0"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b="0" lang="en" sz="1800">
                <a:solidFill>
                  <a:schemeClr val="dk2"/>
                </a:solidFill>
                <a:latin typeface="Lato"/>
                <a:ea typeface="Lato"/>
                <a:cs typeface="Lato"/>
                <a:sym typeface="Lato"/>
              </a:rPr>
              <a:t>This is a good position for the bottom to be </a:t>
            </a:r>
            <a:r>
              <a:rPr b="0" lang="en" sz="1800">
                <a:solidFill>
                  <a:schemeClr val="dk2"/>
                </a:solidFill>
                <a:latin typeface="Lato"/>
                <a:ea typeface="Lato"/>
                <a:cs typeface="Lato"/>
                <a:sym typeface="Lato"/>
              </a:rPr>
              <a:t>penetrated</a:t>
            </a:r>
            <a:r>
              <a:rPr b="0" lang="en" sz="1800">
                <a:solidFill>
                  <a:schemeClr val="dk2"/>
                </a:solidFill>
                <a:latin typeface="Lato"/>
                <a:ea typeface="Lato"/>
                <a:cs typeface="Lato"/>
                <a:sym typeface="Lato"/>
              </a:rPr>
              <a:t> if desired.</a:t>
            </a:r>
            <a:endParaRPr b="0" sz="1800">
              <a:solidFill>
                <a:schemeClr val="dk2"/>
              </a:solidFill>
              <a:latin typeface="Lato"/>
              <a:ea typeface="Lato"/>
              <a:cs typeface="Lato"/>
              <a:sym typeface="Lato"/>
            </a:endParaRPr>
          </a:p>
          <a:p>
            <a:pPr indent="0" lvl="0" marL="0" rtl="0" algn="l">
              <a:spcBef>
                <a:spcPts val="1600"/>
              </a:spcBef>
              <a:spcAft>
                <a:spcPts val="0"/>
              </a:spcAft>
              <a:buNone/>
            </a:pPr>
            <a:r>
              <a:t/>
            </a:r>
            <a:endParaRPr>
              <a:solidFill>
                <a:srgbClr val="E37AB1"/>
              </a:solidFill>
            </a:endParaRPr>
          </a:p>
          <a:p>
            <a:pPr indent="0" lvl="0" marL="0" rtl="0" algn="l">
              <a:lnSpc>
                <a:spcPct val="115000"/>
              </a:lnSpc>
              <a:spcBef>
                <a:spcPts val="0"/>
              </a:spcBef>
              <a:spcAft>
                <a:spcPts val="1600"/>
              </a:spcAft>
              <a:buClr>
                <a:schemeClr val="dk2"/>
              </a:buClr>
              <a:buSzPts val="1100"/>
              <a:buFont typeface="Arial"/>
              <a:buNone/>
            </a:pPr>
            <a:r>
              <a:t/>
            </a:r>
            <a:endParaRPr sz="2400">
              <a:solidFill>
                <a:srgbClr val="E37AB1"/>
              </a:solidFill>
            </a:endParaRPr>
          </a:p>
        </p:txBody>
      </p:sp>
      <p:pic>
        <p:nvPicPr>
          <p:cNvPr id="362" name="Google Shape;362;p51"/>
          <p:cNvPicPr preferRelativeResize="0"/>
          <p:nvPr/>
        </p:nvPicPr>
        <p:blipFill rotWithShape="1">
          <a:blip r:embed="rId3">
            <a:alphaModFix/>
          </a:blip>
          <a:srcRect b="0" l="4717" r="4726" t="0"/>
          <a:stretch/>
        </p:blipFill>
        <p:spPr>
          <a:xfrm>
            <a:off x="4572000" y="1256"/>
            <a:ext cx="4655273" cy="51409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2" name="Shape 92"/>
        <p:cNvGrpSpPr/>
        <p:nvPr/>
      </p:nvGrpSpPr>
      <p:grpSpPr>
        <a:xfrm>
          <a:off x="0" y="0"/>
          <a:ext cx="0" cy="0"/>
          <a:chOff x="0" y="0"/>
          <a:chExt cx="0" cy="0"/>
        </a:xfrm>
      </p:grpSpPr>
      <p:pic>
        <p:nvPicPr>
          <p:cNvPr id="93" name="Google Shape;93;p16"/>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94" name="Google Shape;94;p16"/>
          <p:cNvSpPr txBox="1"/>
          <p:nvPr/>
        </p:nvSpPr>
        <p:spPr>
          <a:xfrm>
            <a:off x="504850" y="687400"/>
            <a:ext cx="7315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What we are covering: </a:t>
            </a:r>
            <a:endParaRPr b="1" sz="3000">
              <a:solidFill>
                <a:schemeClr val="lt2"/>
              </a:solidFill>
              <a:latin typeface="Raleway"/>
              <a:ea typeface="Raleway"/>
              <a:cs typeface="Raleway"/>
              <a:sym typeface="Raleway"/>
            </a:endParaRPr>
          </a:p>
        </p:txBody>
      </p:sp>
      <p:sp>
        <p:nvSpPr>
          <p:cNvPr id="95" name="Google Shape;95;p16"/>
          <p:cNvSpPr txBox="1"/>
          <p:nvPr>
            <p:ph idx="4294967295" type="body"/>
          </p:nvPr>
        </p:nvSpPr>
        <p:spPr>
          <a:xfrm>
            <a:off x="365825" y="1450000"/>
            <a:ext cx="7828500" cy="32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Negotiation</a:t>
            </a:r>
            <a:endParaRPr b="1" sz="14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Uplines and suspension gear </a:t>
            </a:r>
            <a:endParaRPr b="1" sz="14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Suspension frames and hardpoints (brief)</a:t>
            </a:r>
            <a:endParaRPr b="1" sz="14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Bondage anatomy: Blood flow and nerves (brief)</a:t>
            </a:r>
            <a:endParaRPr b="1" sz="14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Bottoming skills</a:t>
            </a:r>
            <a:endParaRPr b="1" sz="14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Beginning suspension ties (easy partials)</a:t>
            </a:r>
            <a:endParaRPr b="1" sz="1400">
              <a:latin typeface="Raleway"/>
              <a:ea typeface="Raleway"/>
              <a:cs typeface="Raleway"/>
              <a:sym typeface="Raleway"/>
            </a:endParaRPr>
          </a:p>
          <a:p>
            <a:pPr indent="0" lvl="0" marL="0" rtl="0" algn="ctr">
              <a:spcBef>
                <a:spcPts val="1000"/>
              </a:spcBef>
              <a:spcAft>
                <a:spcPts val="0"/>
              </a:spcAft>
              <a:buNone/>
            </a:pPr>
            <a:r>
              <a:rPr b="1" lang="en" sz="1400" u="sng">
                <a:latin typeface="Raleway"/>
                <a:ea typeface="Raleway"/>
                <a:cs typeface="Raleway"/>
                <a:sym typeface="Raleway"/>
              </a:rPr>
              <a:t>All of these could have been separate classes.… So be warned: it’s intense.</a:t>
            </a:r>
            <a:endParaRPr b="1" sz="1400" u="sng">
              <a:latin typeface="Raleway"/>
              <a:ea typeface="Raleway"/>
              <a:cs typeface="Raleway"/>
              <a:sym typeface="Raleway"/>
            </a:endParaRPr>
          </a:p>
          <a:p>
            <a:pPr indent="0" lvl="0" marL="0" rtl="0" algn="l">
              <a:spcBef>
                <a:spcPts val="1000"/>
              </a:spcBef>
              <a:spcAft>
                <a:spcPts val="0"/>
              </a:spcAft>
              <a:buNone/>
            </a:pPr>
            <a:r>
              <a:t/>
            </a:r>
            <a:endParaRPr b="1" sz="1400">
              <a:solidFill>
                <a:srgbClr val="E37AB1"/>
              </a:solidFill>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66" name="Shape 366"/>
        <p:cNvGrpSpPr/>
        <p:nvPr/>
      </p:nvGrpSpPr>
      <p:grpSpPr>
        <a:xfrm>
          <a:off x="0" y="0"/>
          <a:ext cx="0" cy="0"/>
          <a:chOff x="0" y="0"/>
          <a:chExt cx="0" cy="0"/>
        </a:xfrm>
      </p:grpSpPr>
      <p:pic>
        <p:nvPicPr>
          <p:cNvPr id="367" name="Google Shape;367;p52"/>
          <p:cNvPicPr preferRelativeResize="0"/>
          <p:nvPr/>
        </p:nvPicPr>
        <p:blipFill>
          <a:blip r:embed="rId3">
            <a:alphaModFix/>
          </a:blip>
          <a:stretch>
            <a:fillRect/>
          </a:stretch>
        </p:blipFill>
        <p:spPr>
          <a:xfrm>
            <a:off x="182925" y="417050"/>
            <a:ext cx="8618825" cy="4563726"/>
          </a:xfrm>
          <a:prstGeom prst="rect">
            <a:avLst/>
          </a:prstGeom>
          <a:noFill/>
          <a:ln>
            <a:noFill/>
          </a:ln>
        </p:spPr>
      </p:pic>
      <p:pic>
        <p:nvPicPr>
          <p:cNvPr descr="Piece of duct tape sticking a note to the slide" id="368" name="Google Shape;368;p52"/>
          <p:cNvPicPr preferRelativeResize="0"/>
          <p:nvPr/>
        </p:nvPicPr>
        <p:blipFill rotWithShape="1">
          <a:blip r:embed="rId4">
            <a:alphaModFix/>
          </a:blip>
          <a:srcRect b="10011" l="9244" r="2118" t="5926"/>
          <a:stretch/>
        </p:blipFill>
        <p:spPr>
          <a:xfrm rot="154828">
            <a:off x="667925" y="154626"/>
            <a:ext cx="2072000" cy="736050"/>
          </a:xfrm>
          <a:prstGeom prst="rect">
            <a:avLst/>
          </a:prstGeom>
          <a:noFill/>
          <a:ln>
            <a:noFill/>
          </a:ln>
        </p:spPr>
      </p:pic>
      <p:sp>
        <p:nvSpPr>
          <p:cNvPr id="369" name="Google Shape;369;p52"/>
          <p:cNvSpPr txBox="1"/>
          <p:nvPr/>
        </p:nvSpPr>
        <p:spPr>
          <a:xfrm>
            <a:off x="652400" y="687400"/>
            <a:ext cx="5636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Good luck!</a:t>
            </a:r>
            <a:endParaRPr b="1" sz="3000">
              <a:solidFill>
                <a:schemeClr val="lt2"/>
              </a:solidFill>
              <a:latin typeface="Raleway"/>
              <a:ea typeface="Raleway"/>
              <a:cs typeface="Raleway"/>
              <a:sym typeface="Raleway"/>
            </a:endParaRPr>
          </a:p>
        </p:txBody>
      </p:sp>
      <p:sp>
        <p:nvSpPr>
          <p:cNvPr id="370" name="Google Shape;370;p52"/>
          <p:cNvSpPr txBox="1"/>
          <p:nvPr>
            <p:ph idx="4294967295" type="body"/>
          </p:nvPr>
        </p:nvSpPr>
        <p:spPr>
          <a:xfrm>
            <a:off x="910975" y="1450000"/>
            <a:ext cx="6979500" cy="323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aleway"/>
                <a:ea typeface="Raleway"/>
                <a:cs typeface="Raleway"/>
                <a:sym typeface="Raleway"/>
              </a:rPr>
              <a:t>For more (free) tips, go to</a:t>
            </a:r>
            <a:endParaRPr sz="1100" u="sng">
              <a:solidFill>
                <a:schemeClr val="dk1"/>
              </a:solidFill>
              <a:latin typeface="Raleway"/>
              <a:ea typeface="Raleway"/>
              <a:cs typeface="Raleway"/>
              <a:sym typeface="Raleway"/>
            </a:endParaRPr>
          </a:p>
          <a:p>
            <a:pPr indent="0" lvl="0" marL="0" rtl="0" algn="l">
              <a:spcBef>
                <a:spcPts val="1200"/>
              </a:spcBef>
              <a:spcAft>
                <a:spcPts val="0"/>
              </a:spcAft>
              <a:buNone/>
            </a:pPr>
            <a:r>
              <a:rPr lang="en" sz="1100">
                <a:solidFill>
                  <a:srgbClr val="DC559C"/>
                </a:solidFill>
                <a:latin typeface="Raleway"/>
                <a:ea typeface="Raleway"/>
                <a:cs typeface="Raleway"/>
                <a:sym typeface="Raleway"/>
              </a:rPr>
              <a:t>Remedial Ropes</a:t>
            </a:r>
            <a:endParaRPr sz="1100">
              <a:solidFill>
                <a:srgbClr val="DC559C"/>
              </a:solidFill>
              <a:latin typeface="Raleway"/>
              <a:ea typeface="Raleway"/>
              <a:cs typeface="Raleway"/>
              <a:sym typeface="Raleway"/>
            </a:endParaRPr>
          </a:p>
          <a:p>
            <a:pPr indent="0" lvl="0" marL="0" rtl="0" algn="l">
              <a:spcBef>
                <a:spcPts val="1200"/>
              </a:spcBef>
              <a:spcAft>
                <a:spcPts val="0"/>
              </a:spcAft>
              <a:buNone/>
            </a:pPr>
            <a:r>
              <a:rPr lang="en" sz="1100">
                <a:solidFill>
                  <a:srgbClr val="DC559C"/>
                </a:solidFill>
                <a:latin typeface="Raleway"/>
                <a:ea typeface="Raleway"/>
                <a:cs typeface="Raleway"/>
                <a:sym typeface="Raleway"/>
              </a:rPr>
              <a:t>Full Circle Kink</a:t>
            </a:r>
            <a:endParaRPr sz="1100">
              <a:solidFill>
                <a:srgbClr val="DC559C"/>
              </a:solidFill>
              <a:latin typeface="Raleway"/>
              <a:ea typeface="Raleway"/>
              <a:cs typeface="Raleway"/>
              <a:sym typeface="Raleway"/>
            </a:endParaRPr>
          </a:p>
          <a:p>
            <a:pPr indent="0" lvl="0" marL="0" rtl="0" algn="l">
              <a:spcBef>
                <a:spcPts val="1200"/>
              </a:spcBef>
              <a:spcAft>
                <a:spcPts val="0"/>
              </a:spcAft>
              <a:buNone/>
            </a:pPr>
            <a:r>
              <a:rPr lang="en" sz="1100">
                <a:solidFill>
                  <a:srgbClr val="DC559C"/>
                </a:solidFill>
                <a:latin typeface="Raleway"/>
                <a:ea typeface="Raleway"/>
                <a:cs typeface="Raleway"/>
                <a:sym typeface="Raleway"/>
              </a:rPr>
              <a:t>Shibari study</a:t>
            </a:r>
            <a:endParaRPr sz="1100">
              <a:solidFill>
                <a:srgbClr val="DC559C"/>
              </a:solidFill>
              <a:latin typeface="Raleway"/>
              <a:ea typeface="Raleway"/>
              <a:cs typeface="Raleway"/>
              <a:sym typeface="Raleway"/>
            </a:endParaRPr>
          </a:p>
          <a:p>
            <a:pPr indent="0" lvl="0" marL="0" rtl="0" algn="l">
              <a:spcBef>
                <a:spcPts val="1200"/>
              </a:spcBef>
              <a:spcAft>
                <a:spcPts val="0"/>
              </a:spcAft>
              <a:buNone/>
            </a:pPr>
            <a:r>
              <a:rPr lang="en" sz="1100">
                <a:solidFill>
                  <a:srgbClr val="DC559C"/>
                </a:solidFill>
                <a:latin typeface="Raleway"/>
                <a:ea typeface="Raleway"/>
                <a:cs typeface="Raleway"/>
                <a:sym typeface="Raleway"/>
              </a:rPr>
              <a:t>The Duchy</a:t>
            </a:r>
            <a:endParaRPr sz="1100">
              <a:solidFill>
                <a:srgbClr val="DC559C"/>
              </a:solidFill>
              <a:latin typeface="Raleway"/>
              <a:ea typeface="Raleway"/>
              <a:cs typeface="Raleway"/>
              <a:sym typeface="Raleway"/>
            </a:endParaRPr>
          </a:p>
          <a:p>
            <a:pPr indent="0" lvl="0" marL="0" rtl="0" algn="l">
              <a:spcBef>
                <a:spcPts val="1200"/>
              </a:spcBef>
              <a:spcAft>
                <a:spcPts val="0"/>
              </a:spcAft>
              <a:buNone/>
            </a:pPr>
            <a:r>
              <a:rPr b="1" lang="en" sz="1100">
                <a:solidFill>
                  <a:srgbClr val="DC559C"/>
                </a:solidFill>
                <a:latin typeface="Raleway"/>
                <a:ea typeface="Raleway"/>
                <a:cs typeface="Raleway"/>
                <a:sym typeface="Raleway"/>
              </a:rPr>
              <a:t>Created by Magpie Kink Education</a:t>
            </a:r>
            <a:endParaRPr b="1" sz="1100">
              <a:solidFill>
                <a:srgbClr val="DC559C"/>
              </a:solidFill>
              <a:latin typeface="Raleway"/>
              <a:ea typeface="Raleway"/>
              <a:cs typeface="Raleway"/>
              <a:sym typeface="Raleway"/>
            </a:endParaRPr>
          </a:p>
          <a:p>
            <a:pPr indent="0" lvl="0" marL="0" rtl="0" algn="l">
              <a:spcBef>
                <a:spcPts val="1200"/>
              </a:spcBef>
              <a:spcAft>
                <a:spcPts val="0"/>
              </a:spcAft>
              <a:buNone/>
            </a:pPr>
            <a:r>
              <a:rPr lang="en" sz="1100">
                <a:solidFill>
                  <a:srgbClr val="DC559C"/>
                </a:solidFill>
                <a:latin typeface="Raleway"/>
                <a:ea typeface="Raleway"/>
                <a:cs typeface="Raleway"/>
                <a:sym typeface="Raleway"/>
              </a:rPr>
              <a:t>Special thanks to Full Circle Kink and the Seattle Instructors Collective for feedback, review and photos of upline attachments.</a:t>
            </a:r>
            <a:endParaRPr sz="1100">
              <a:solidFill>
                <a:srgbClr val="DC559C"/>
              </a:solidFill>
              <a:latin typeface="Raleway"/>
              <a:ea typeface="Raleway"/>
              <a:cs typeface="Raleway"/>
              <a:sym typeface="Raleway"/>
            </a:endParaRPr>
          </a:p>
          <a:p>
            <a:pPr indent="0" lvl="0" marL="0" rtl="0" algn="l">
              <a:spcBef>
                <a:spcPts val="1200"/>
              </a:spcBef>
              <a:spcAft>
                <a:spcPts val="0"/>
              </a:spcAft>
              <a:buNone/>
            </a:pPr>
            <a:r>
              <a:rPr lang="en" sz="1100">
                <a:solidFill>
                  <a:srgbClr val="DC559C"/>
                </a:solidFill>
                <a:latin typeface="Raleway"/>
                <a:ea typeface="Raleway"/>
                <a:cs typeface="Raleway"/>
                <a:sym typeface="Raleway"/>
              </a:rPr>
              <a:t>We highly recommend Anatomy for Bondage and Technical Rigging by Full Circle Kink as </a:t>
            </a:r>
            <a:r>
              <a:rPr lang="en" sz="1100">
                <a:solidFill>
                  <a:srgbClr val="DC559C"/>
                </a:solidFill>
                <a:latin typeface="Raleway"/>
                <a:ea typeface="Raleway"/>
                <a:cs typeface="Raleway"/>
                <a:sym typeface="Raleway"/>
              </a:rPr>
              <a:t>supplementary</a:t>
            </a:r>
            <a:r>
              <a:rPr lang="en" sz="1100">
                <a:solidFill>
                  <a:srgbClr val="DC559C"/>
                </a:solidFill>
                <a:latin typeface="Raleway"/>
                <a:ea typeface="Raleway"/>
                <a:cs typeface="Raleway"/>
                <a:sym typeface="Raleway"/>
              </a:rPr>
              <a:t> classes.</a:t>
            </a:r>
            <a:endParaRPr sz="1100">
              <a:solidFill>
                <a:srgbClr val="DC559C"/>
              </a:solidFill>
              <a:latin typeface="Raleway"/>
              <a:ea typeface="Raleway"/>
              <a:cs typeface="Raleway"/>
              <a:sym typeface="Raleway"/>
            </a:endParaRPr>
          </a:p>
          <a:p>
            <a:pPr indent="0" lvl="0" marL="0" rtl="0" algn="l">
              <a:lnSpc>
                <a:spcPct val="100000"/>
              </a:lnSpc>
              <a:spcBef>
                <a:spcPts val="1200"/>
              </a:spcBef>
              <a:spcAft>
                <a:spcPts val="0"/>
              </a:spcAft>
              <a:buClr>
                <a:schemeClr val="dk2"/>
              </a:buClr>
              <a:buSzPts val="1100"/>
              <a:buFont typeface="Arial"/>
              <a:buNone/>
            </a:pPr>
            <a:r>
              <a:t/>
            </a:r>
            <a:endParaRPr sz="1100" u="sng">
              <a:solidFill>
                <a:srgbClr val="E37AB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9"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101" name="Google Shape;101;p17"/>
          <p:cNvSpPr txBox="1"/>
          <p:nvPr/>
        </p:nvSpPr>
        <p:spPr>
          <a:xfrm>
            <a:off x="504850" y="687400"/>
            <a:ext cx="73155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What we aren’t covering: </a:t>
            </a:r>
            <a:endParaRPr b="1" sz="3000">
              <a:solidFill>
                <a:schemeClr val="lt2"/>
              </a:solidFill>
              <a:latin typeface="Raleway"/>
              <a:ea typeface="Raleway"/>
              <a:cs typeface="Raleway"/>
              <a:sym typeface="Raleway"/>
            </a:endParaRPr>
          </a:p>
        </p:txBody>
      </p:sp>
      <p:sp>
        <p:nvSpPr>
          <p:cNvPr id="102" name="Google Shape;102;p17"/>
          <p:cNvSpPr txBox="1"/>
          <p:nvPr>
            <p:ph idx="4294967295" type="body"/>
          </p:nvPr>
        </p:nvSpPr>
        <p:spPr>
          <a:xfrm>
            <a:off x="365825" y="1450000"/>
            <a:ext cx="7828500" cy="3255300"/>
          </a:xfrm>
          <a:prstGeom prst="rect">
            <a:avLst/>
          </a:prstGeom>
          <a:ln cap="flat" cmpd="sng" w="9525">
            <a:solidFill>
              <a:srgbClr val="C43D8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Single point suspensions</a:t>
            </a:r>
            <a:endParaRPr b="1" sz="14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Inversions</a:t>
            </a:r>
            <a:endParaRPr b="1" sz="14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Transitions/dynamic rigs.</a:t>
            </a:r>
            <a:endParaRPr b="1" sz="14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TKs and other arm-loading harnesses</a:t>
            </a:r>
            <a:endParaRPr b="1" sz="1400">
              <a:latin typeface="Raleway"/>
              <a:ea typeface="Raleway"/>
              <a:cs typeface="Raleway"/>
              <a:sym typeface="Raleway"/>
            </a:endParaRPr>
          </a:p>
          <a:p>
            <a:pPr indent="-317500" lvl="0" marL="457200" rtl="0" algn="l">
              <a:spcBef>
                <a:spcPts val="1000"/>
              </a:spcBef>
              <a:spcAft>
                <a:spcPts val="0"/>
              </a:spcAft>
              <a:buSzPts val="1400"/>
              <a:buFont typeface="Raleway"/>
              <a:buChar char="➔"/>
            </a:pPr>
            <a:r>
              <a:rPr b="1" lang="en" sz="1400">
                <a:latin typeface="Raleway"/>
                <a:ea typeface="Raleway"/>
                <a:cs typeface="Raleway"/>
                <a:sym typeface="Raleway"/>
              </a:rPr>
              <a:t>Using limbs as the primary upline (futos, strappados, single ankles, etc.)</a:t>
            </a:r>
            <a:endParaRPr b="1" sz="1400">
              <a:latin typeface="Raleway"/>
              <a:ea typeface="Raleway"/>
              <a:cs typeface="Raleway"/>
              <a:sym typeface="Raleway"/>
            </a:endParaRPr>
          </a:p>
          <a:p>
            <a:pPr indent="0" lvl="0" marL="0" rtl="0" algn="l">
              <a:spcBef>
                <a:spcPts val="1000"/>
              </a:spcBef>
              <a:spcAft>
                <a:spcPts val="0"/>
              </a:spcAft>
              <a:buNone/>
            </a:pPr>
            <a:r>
              <a:rPr b="1" lang="en" sz="1400">
                <a:solidFill>
                  <a:srgbClr val="E37AB1"/>
                </a:solidFill>
                <a:latin typeface="Raleway"/>
                <a:ea typeface="Raleway"/>
                <a:cs typeface="Raleway"/>
                <a:sym typeface="Raleway"/>
              </a:rPr>
              <a:t>All of these are advanced ties that require both the top and bottom to be skilled in suspension. We will not cover these things in this class, and we recommend you take several classes before attempting these on your own.</a:t>
            </a:r>
            <a:endParaRPr b="1" sz="1400">
              <a:solidFill>
                <a:srgbClr val="E37AB1"/>
              </a:solidFill>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06" name="Shape 106"/>
        <p:cNvGrpSpPr/>
        <p:nvPr/>
      </p:nvGrpSpPr>
      <p:grpSpPr>
        <a:xfrm>
          <a:off x="0" y="0"/>
          <a:ext cx="0" cy="0"/>
          <a:chOff x="0" y="0"/>
          <a:chExt cx="0" cy="0"/>
        </a:xfrm>
      </p:grpSpPr>
      <p:sp>
        <p:nvSpPr>
          <p:cNvPr id="107" name="Google Shape;107;p18"/>
          <p:cNvSpPr txBox="1"/>
          <p:nvPr>
            <p:ph idx="4294967295" type="title"/>
          </p:nvPr>
        </p:nvSpPr>
        <p:spPr>
          <a:xfrm>
            <a:off x="283100" y="712150"/>
            <a:ext cx="8620500" cy="10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partials? These ties …</a:t>
            </a:r>
            <a:endParaRPr/>
          </a:p>
        </p:txBody>
      </p:sp>
      <p:sp>
        <p:nvSpPr>
          <p:cNvPr id="108" name="Google Shape;108;p18"/>
          <p:cNvSpPr/>
          <p:nvPr/>
        </p:nvSpPr>
        <p:spPr>
          <a:xfrm>
            <a:off x="371775" y="1988900"/>
            <a:ext cx="2629500" cy="2244900"/>
          </a:xfrm>
          <a:prstGeom prst="wedgeRectCallout">
            <a:avLst>
              <a:gd fmla="val -20833" name="adj1"/>
              <a:gd fmla="val 625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3210432" y="1988900"/>
            <a:ext cx="2629500" cy="2244900"/>
          </a:xfrm>
          <a:prstGeom prst="wedgeRectCallout">
            <a:avLst>
              <a:gd fmla="val -20833" name="adj1"/>
              <a:gd fmla="val 62500" name="adj2"/>
            </a:avLst>
          </a:prstGeom>
          <a:solidFill>
            <a:srgbClr val="F1AD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6049089" y="1988900"/>
            <a:ext cx="2629500" cy="2244900"/>
          </a:xfrm>
          <a:prstGeom prst="wedgeRectCallout">
            <a:avLst>
              <a:gd fmla="val -20833" name="adj1"/>
              <a:gd fmla="val 62500" name="adj2"/>
            </a:avLst>
          </a:prstGeom>
          <a:solidFill>
            <a:srgbClr val="E37A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txBox="1"/>
          <p:nvPr>
            <p:ph idx="4294967295" type="title"/>
          </p:nvPr>
        </p:nvSpPr>
        <p:spPr>
          <a:xfrm>
            <a:off x="44797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…give tops and bottoms a chance to learn how harnesses feel under tension</a:t>
            </a:r>
            <a:endParaRPr sz="2100"/>
          </a:p>
          <a:p>
            <a:pPr indent="0" lvl="0" marL="0" rtl="0" algn="l">
              <a:spcBef>
                <a:spcPts val="1200"/>
              </a:spcBef>
              <a:spcAft>
                <a:spcPts val="1200"/>
              </a:spcAft>
              <a:buNone/>
            </a:pPr>
            <a:r>
              <a:t/>
            </a:r>
            <a:endParaRPr sz="1200">
              <a:solidFill>
                <a:schemeClr val="lt1"/>
              </a:solidFill>
            </a:endParaRPr>
          </a:p>
        </p:txBody>
      </p:sp>
      <p:sp>
        <p:nvSpPr>
          <p:cNvPr id="112" name="Google Shape;112;p18"/>
          <p:cNvSpPr txBox="1"/>
          <p:nvPr>
            <p:ph idx="4294967295" type="title"/>
          </p:nvPr>
        </p:nvSpPr>
        <p:spPr>
          <a:xfrm>
            <a:off x="328662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…teach essential skills to practice </a:t>
            </a:r>
            <a:endParaRPr sz="2100"/>
          </a:p>
          <a:p>
            <a:pPr indent="0" lvl="0" marL="0" rtl="0" algn="l">
              <a:spcBef>
                <a:spcPts val="1200"/>
              </a:spcBef>
              <a:spcAft>
                <a:spcPts val="0"/>
              </a:spcAft>
              <a:buNone/>
            </a:pPr>
            <a:r>
              <a:t/>
            </a:r>
            <a:endParaRPr sz="2100"/>
          </a:p>
          <a:p>
            <a:pPr indent="0" lvl="0" marL="0" rtl="0" algn="l">
              <a:spcBef>
                <a:spcPts val="1200"/>
              </a:spcBef>
              <a:spcAft>
                <a:spcPts val="1200"/>
              </a:spcAft>
              <a:buNone/>
            </a:pPr>
            <a:r>
              <a:t/>
            </a:r>
            <a:endParaRPr b="0" sz="500">
              <a:solidFill>
                <a:schemeClr val="lt1"/>
              </a:solidFill>
            </a:endParaRPr>
          </a:p>
        </p:txBody>
      </p:sp>
      <p:sp>
        <p:nvSpPr>
          <p:cNvPr id="113" name="Google Shape;113;p18"/>
          <p:cNvSpPr txBox="1"/>
          <p:nvPr>
            <p:ph idx="4294967295" type="title"/>
          </p:nvPr>
        </p:nvSpPr>
        <p:spPr>
          <a:xfrm>
            <a:off x="6120775" y="2061900"/>
            <a:ext cx="25932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100"/>
              <a:t>…provide a safer environment to fail</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p:nvPr/>
        </p:nvSpPr>
        <p:spPr>
          <a:xfrm>
            <a:off x="2751000" y="280550"/>
            <a:ext cx="2938025" cy="965800"/>
          </a:xfrm>
          <a:prstGeom prst="chevron">
            <a:avLst>
              <a:gd fmla="val 50000"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Advanced floor work and body harnesses</a:t>
            </a:r>
            <a:endParaRPr/>
          </a:p>
        </p:txBody>
      </p:sp>
      <p:sp>
        <p:nvSpPr>
          <p:cNvPr id="119" name="Google Shape;119;p19"/>
          <p:cNvSpPr/>
          <p:nvPr/>
        </p:nvSpPr>
        <p:spPr>
          <a:xfrm>
            <a:off x="0" y="-63325"/>
            <a:ext cx="8285400" cy="52068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Clr>
                <a:schemeClr val="dk2"/>
              </a:buClr>
              <a:buSzPts val="1100"/>
              <a:buFont typeface="Arial"/>
              <a:buNone/>
            </a:pPr>
            <a:r>
              <a:t/>
            </a:r>
            <a:endParaRPr b="1">
              <a:solidFill>
                <a:schemeClr val="dk2"/>
              </a:solidFill>
            </a:endParaRPr>
          </a:p>
          <a:p>
            <a:pPr indent="0" lvl="0" marL="0" rtl="0" algn="r">
              <a:spcBef>
                <a:spcPts val="0"/>
              </a:spcBef>
              <a:spcAft>
                <a:spcPts val="0"/>
              </a:spcAft>
              <a:buNone/>
            </a:pPr>
            <a:r>
              <a:t/>
            </a:r>
            <a:endParaRPr/>
          </a:p>
        </p:txBody>
      </p:sp>
      <p:sp>
        <p:nvSpPr>
          <p:cNvPr id="120" name="Google Shape;120;p19"/>
          <p:cNvSpPr/>
          <p:nvPr/>
        </p:nvSpPr>
        <p:spPr>
          <a:xfrm>
            <a:off x="-101375" y="0"/>
            <a:ext cx="6081000" cy="4979400"/>
          </a:xfrm>
          <a:prstGeom prst="ellipse">
            <a:avLst/>
          </a:prstGeom>
          <a:solidFill>
            <a:srgbClr val="F1ADC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21" name="Google Shape;121;p19"/>
          <p:cNvSpPr/>
          <p:nvPr/>
        </p:nvSpPr>
        <p:spPr>
          <a:xfrm>
            <a:off x="0" y="557475"/>
            <a:ext cx="3713400" cy="3367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2"/>
                </a:solidFill>
              </a:rPr>
              <a:t>Everyone</a:t>
            </a:r>
            <a:r>
              <a:rPr lang="en">
                <a:solidFill>
                  <a:schemeClr val="dk2"/>
                </a:solidFill>
              </a:rPr>
              <a:t>:nerves and anatomy, </a:t>
            </a:r>
            <a:endParaRPr>
              <a:solidFill>
                <a:schemeClr val="dk2"/>
              </a:solidFill>
            </a:endParaRPr>
          </a:p>
          <a:p>
            <a:pPr indent="0" lvl="0" marL="0" rtl="0" algn="l">
              <a:spcBef>
                <a:spcPts val="0"/>
              </a:spcBef>
              <a:spcAft>
                <a:spcPts val="0"/>
              </a:spcAft>
              <a:buNone/>
            </a:pPr>
            <a:r>
              <a:rPr lang="en">
                <a:solidFill>
                  <a:schemeClr val="dk2"/>
                </a:solidFill>
              </a:rPr>
              <a:t>technical rigging</a:t>
            </a:r>
            <a:endParaRPr>
              <a:solidFill>
                <a:schemeClr val="dk2"/>
              </a:solidFill>
            </a:endParaRPr>
          </a:p>
          <a:p>
            <a:pPr indent="0" lvl="0" marL="0" rtl="0" algn="l">
              <a:spcBef>
                <a:spcPts val="0"/>
              </a:spcBef>
              <a:spcAft>
                <a:spcPts val="0"/>
              </a:spcAft>
              <a:buNone/>
            </a:pPr>
            <a:r>
              <a:rPr b="1" lang="en">
                <a:solidFill>
                  <a:schemeClr val="dk2"/>
                </a:solidFill>
              </a:rPr>
              <a:t>Tops:</a:t>
            </a:r>
            <a:r>
              <a:rPr lang="en">
                <a:solidFill>
                  <a:schemeClr val="dk2"/>
                </a:solidFill>
              </a:rPr>
              <a:t> Upline management, load distribution, emergency descent</a:t>
            </a:r>
            <a:endParaRPr>
              <a:solidFill>
                <a:schemeClr val="dk2"/>
              </a:solidFill>
            </a:endParaRPr>
          </a:p>
          <a:p>
            <a:pPr indent="0" lvl="0" marL="0" rtl="0" algn="l">
              <a:spcBef>
                <a:spcPts val="0"/>
              </a:spcBef>
              <a:spcAft>
                <a:spcPts val="0"/>
              </a:spcAft>
              <a:buClr>
                <a:schemeClr val="dk2"/>
              </a:buClr>
              <a:buSzPts val="1100"/>
              <a:buFont typeface="Arial"/>
              <a:buNone/>
            </a:pPr>
            <a:r>
              <a:rPr b="1" lang="en">
                <a:solidFill>
                  <a:schemeClr val="dk2"/>
                </a:solidFill>
              </a:rPr>
              <a:t>Bottoms</a:t>
            </a:r>
            <a:r>
              <a:rPr lang="en">
                <a:solidFill>
                  <a:schemeClr val="dk2"/>
                </a:solidFill>
              </a:rPr>
              <a:t>: Triaging sensations</a:t>
            </a:r>
            <a:endParaRPr>
              <a:solidFill>
                <a:schemeClr val="dk2"/>
              </a:solidFill>
            </a:endParaRPr>
          </a:p>
        </p:txBody>
      </p:sp>
      <p:sp>
        <p:nvSpPr>
          <p:cNvPr id="122" name="Google Shape;122;p19"/>
          <p:cNvSpPr txBox="1"/>
          <p:nvPr/>
        </p:nvSpPr>
        <p:spPr>
          <a:xfrm>
            <a:off x="671450" y="1000825"/>
            <a:ext cx="2166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Lato"/>
                <a:ea typeface="Lato"/>
                <a:cs typeface="Lato"/>
                <a:sym typeface="Lato"/>
              </a:rPr>
              <a:t>Suspension skills</a:t>
            </a:r>
            <a:endParaRPr b="1" sz="1500">
              <a:latin typeface="Lato"/>
              <a:ea typeface="Lato"/>
              <a:cs typeface="Lato"/>
              <a:sym typeface="Lato"/>
            </a:endParaRPr>
          </a:p>
        </p:txBody>
      </p:sp>
      <p:sp>
        <p:nvSpPr>
          <p:cNvPr id="123" name="Google Shape;123;p19"/>
          <p:cNvSpPr txBox="1"/>
          <p:nvPr/>
        </p:nvSpPr>
        <p:spPr>
          <a:xfrm>
            <a:off x="3939975" y="1824300"/>
            <a:ext cx="20151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a:solidFill>
                  <a:schemeClr val="dk2"/>
                </a:solidFill>
              </a:rPr>
              <a:t>Everyone: </a:t>
            </a:r>
            <a:r>
              <a:rPr lang="en">
                <a:solidFill>
                  <a:schemeClr val="dk2"/>
                </a:solidFill>
              </a:rPr>
              <a:t>nerve checks</a:t>
            </a:r>
            <a:endParaRPr>
              <a:solidFill>
                <a:schemeClr val="dk2"/>
              </a:solidFill>
            </a:endParaRPr>
          </a:p>
          <a:p>
            <a:pPr indent="0" lvl="0" marL="0" rtl="0" algn="l">
              <a:spcBef>
                <a:spcPts val="0"/>
              </a:spcBef>
              <a:spcAft>
                <a:spcPts val="0"/>
              </a:spcAft>
              <a:buClr>
                <a:schemeClr val="dk2"/>
              </a:buClr>
              <a:buSzPts val="1100"/>
              <a:buFont typeface="Arial"/>
              <a:buNone/>
            </a:pPr>
            <a:r>
              <a:rPr b="1" lang="en">
                <a:solidFill>
                  <a:schemeClr val="dk2"/>
                </a:solidFill>
              </a:rPr>
              <a:t>Bottoms:</a:t>
            </a:r>
            <a:r>
              <a:rPr lang="en">
                <a:solidFill>
                  <a:schemeClr val="dk2"/>
                </a:solidFill>
              </a:rPr>
              <a:t> Body awareness,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pain processing, </a:t>
            </a:r>
            <a:endParaRPr>
              <a:solidFill>
                <a:schemeClr val="dk2"/>
              </a:solidFill>
            </a:endParaRPr>
          </a:p>
          <a:p>
            <a:pPr indent="0" lvl="0" marL="0" rtl="0" algn="l">
              <a:spcBef>
                <a:spcPts val="0"/>
              </a:spcBef>
              <a:spcAft>
                <a:spcPts val="0"/>
              </a:spcAft>
              <a:buClr>
                <a:schemeClr val="dk2"/>
              </a:buClr>
              <a:buSzPts val="1100"/>
              <a:buFont typeface="Arial"/>
              <a:buNone/>
            </a:pPr>
            <a:r>
              <a:rPr b="1" lang="en">
                <a:solidFill>
                  <a:schemeClr val="dk2"/>
                </a:solidFill>
              </a:rPr>
              <a:t>Tops</a:t>
            </a:r>
            <a:r>
              <a:rPr lang="en">
                <a:solidFill>
                  <a:schemeClr val="dk2"/>
                </a:solidFill>
              </a:rPr>
              <a:t>: Body manipulation,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structure</a:t>
            </a:r>
            <a:endParaRPr>
              <a:latin typeface="Lato"/>
              <a:ea typeface="Lato"/>
              <a:cs typeface="Lato"/>
              <a:sym typeface="Lato"/>
            </a:endParaRPr>
          </a:p>
        </p:txBody>
      </p:sp>
      <p:sp>
        <p:nvSpPr>
          <p:cNvPr id="124" name="Google Shape;124;p19"/>
          <p:cNvSpPr txBox="1"/>
          <p:nvPr/>
        </p:nvSpPr>
        <p:spPr>
          <a:xfrm>
            <a:off x="6181650" y="1249000"/>
            <a:ext cx="1672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Rope skills: </a:t>
            </a:r>
            <a:r>
              <a:rPr lang="en">
                <a:solidFill>
                  <a:schemeClr val="lt1"/>
                </a:solidFill>
              </a:rPr>
              <a:t>Single columns, tension, frictions</a:t>
            </a:r>
            <a:endParaRPr>
              <a:solidFill>
                <a:schemeClr val="lt1"/>
              </a:solidFill>
            </a:endParaRPr>
          </a:p>
          <a:p>
            <a:pPr indent="0" lvl="0" marL="0" rtl="0" algn="l">
              <a:spcBef>
                <a:spcPts val="0"/>
              </a:spcBef>
              <a:spcAft>
                <a:spcPts val="0"/>
              </a:spcAft>
              <a:buNone/>
            </a:pPr>
            <a:r>
              <a:t/>
            </a:r>
            <a:endParaRPr b="1">
              <a:solidFill>
                <a:schemeClr val="lt1"/>
              </a:solidFill>
            </a:endParaRPr>
          </a:p>
          <a:p>
            <a:pPr indent="0" lvl="0" marL="0" rtl="0" algn="l">
              <a:spcBef>
                <a:spcPts val="0"/>
              </a:spcBef>
              <a:spcAft>
                <a:spcPts val="0"/>
              </a:spcAft>
              <a:buNone/>
            </a:pPr>
            <a:r>
              <a:rPr b="1" lang="en">
                <a:solidFill>
                  <a:schemeClr val="lt1"/>
                </a:solidFill>
              </a:rPr>
              <a:t>Communication skills: </a:t>
            </a:r>
            <a:r>
              <a:rPr lang="en">
                <a:solidFill>
                  <a:schemeClr val="lt1"/>
                </a:solidFill>
              </a:rPr>
              <a:t>Communication, consent, boundaries</a:t>
            </a:r>
            <a:endParaRPr/>
          </a:p>
        </p:txBody>
      </p:sp>
      <p:sp>
        <p:nvSpPr>
          <p:cNvPr id="125" name="Google Shape;125;p19"/>
          <p:cNvSpPr txBox="1"/>
          <p:nvPr/>
        </p:nvSpPr>
        <p:spPr>
          <a:xfrm>
            <a:off x="3813275" y="848800"/>
            <a:ext cx="21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26" name="Google Shape;126;p19"/>
          <p:cNvSpPr txBox="1"/>
          <p:nvPr/>
        </p:nvSpPr>
        <p:spPr>
          <a:xfrm>
            <a:off x="3540888" y="937525"/>
            <a:ext cx="1938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Structured harnesses and advanced floor work</a:t>
            </a:r>
            <a:endParaRPr b="1">
              <a:latin typeface="Lato"/>
              <a:ea typeface="Lato"/>
              <a:cs typeface="Lato"/>
              <a:sym typeface="Lato"/>
            </a:endParaRPr>
          </a:p>
        </p:txBody>
      </p:sp>
      <p:sp>
        <p:nvSpPr>
          <p:cNvPr id="127" name="Google Shape;127;p19"/>
          <p:cNvSpPr txBox="1"/>
          <p:nvPr/>
        </p:nvSpPr>
        <p:spPr>
          <a:xfrm>
            <a:off x="6182325" y="657450"/>
            <a:ext cx="1419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1"/>
                </a:solidFill>
                <a:latin typeface="Lato"/>
                <a:ea typeface="Lato"/>
                <a:cs typeface="Lato"/>
                <a:sym typeface="Lato"/>
              </a:rPr>
              <a:t>Core Skills</a:t>
            </a:r>
            <a:endParaRPr b="1" sz="1500">
              <a:solidFill>
                <a:schemeClr val="lt1"/>
              </a:solidFill>
              <a:latin typeface="Lato"/>
              <a:ea typeface="Lato"/>
              <a:cs typeface="Lato"/>
              <a:sym typeface="Lato"/>
            </a:endParaRPr>
          </a:p>
        </p:txBody>
      </p:sp>
      <p:sp>
        <p:nvSpPr>
          <p:cNvPr id="128" name="Google Shape;128;p19"/>
          <p:cNvSpPr txBox="1"/>
          <p:nvPr/>
        </p:nvSpPr>
        <p:spPr>
          <a:xfrm>
            <a:off x="7753250" y="544750"/>
            <a:ext cx="141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32" name="Shape 132"/>
        <p:cNvGrpSpPr/>
        <p:nvPr/>
      </p:nvGrpSpPr>
      <p:grpSpPr>
        <a:xfrm>
          <a:off x="0" y="0"/>
          <a:ext cx="0" cy="0"/>
          <a:chOff x="0" y="0"/>
          <a:chExt cx="0" cy="0"/>
        </a:xfrm>
      </p:grpSpPr>
      <p:sp>
        <p:nvSpPr>
          <p:cNvPr id="133" name="Google Shape;133;p20"/>
          <p:cNvSpPr txBox="1"/>
          <p:nvPr>
            <p:ph type="title"/>
          </p:nvPr>
        </p:nvSpPr>
        <p:spPr>
          <a:xfrm>
            <a:off x="551100" y="575950"/>
            <a:ext cx="8170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only get one body</a:t>
            </a:r>
            <a:endParaRPr/>
          </a:p>
        </p:txBody>
      </p:sp>
      <p:sp>
        <p:nvSpPr>
          <p:cNvPr id="134" name="Google Shape;134;p20"/>
          <p:cNvSpPr txBox="1"/>
          <p:nvPr>
            <p:ph idx="1" type="body"/>
          </p:nvPr>
        </p:nvSpPr>
        <p:spPr>
          <a:xfrm>
            <a:off x="306175" y="1211350"/>
            <a:ext cx="4834800" cy="325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solidFill>
                  <a:srgbClr val="DE4294"/>
                </a:solidFill>
              </a:rPr>
              <a:t>Suspension is a dangerous activity, just like football or roller derby.</a:t>
            </a:r>
            <a:r>
              <a:rPr lang="en"/>
              <a:t> It can have serious impacts on you and your partner’s body if you aren’t careful. </a:t>
            </a:r>
            <a:endParaRPr/>
          </a:p>
          <a:p>
            <a:pPr indent="0" lvl="0" marL="0" rtl="0" algn="l">
              <a:spcBef>
                <a:spcPts val="1600"/>
              </a:spcBef>
              <a:spcAft>
                <a:spcPts val="0"/>
              </a:spcAft>
              <a:buClr>
                <a:schemeClr val="dk2"/>
              </a:buClr>
              <a:buSzPts val="1100"/>
              <a:buFont typeface="Arial"/>
              <a:buNone/>
            </a:pPr>
            <a:r>
              <a:rPr lang="en"/>
              <a:t>We encourage you to </a:t>
            </a:r>
            <a:r>
              <a:rPr b="1" lang="en"/>
              <a:t>do lots of research so you know the potential dangers of this kind of play</a:t>
            </a:r>
            <a:r>
              <a:rPr lang="en"/>
              <a:t>. You may find some things are outside of your risk profile, and that’s okay! </a:t>
            </a:r>
            <a:endParaRPr/>
          </a:p>
          <a:p>
            <a:pPr indent="0" lvl="0" marL="0" rtl="0" algn="l">
              <a:spcBef>
                <a:spcPts val="1600"/>
              </a:spcBef>
              <a:spcAft>
                <a:spcPts val="1600"/>
              </a:spcAft>
              <a:buNone/>
            </a:pPr>
            <a:r>
              <a:rPr b="1" lang="en"/>
              <a:t>Make the right decision for you.</a:t>
            </a:r>
            <a:endParaRPr b="1"/>
          </a:p>
        </p:txBody>
      </p:sp>
      <p:pic>
        <p:nvPicPr>
          <p:cNvPr id="135" name="Google Shape;135;p20"/>
          <p:cNvPicPr preferRelativeResize="0"/>
          <p:nvPr/>
        </p:nvPicPr>
        <p:blipFill>
          <a:blip r:embed="rId3">
            <a:alphaModFix amt="82000"/>
          </a:blip>
          <a:stretch>
            <a:fillRect/>
          </a:stretch>
        </p:blipFill>
        <p:spPr>
          <a:xfrm>
            <a:off x="5423250" y="0"/>
            <a:ext cx="3857626"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7AB1"/>
        </a:solidFill>
      </p:bgPr>
    </p:bg>
    <p:spTree>
      <p:nvGrpSpPr>
        <p:cNvPr id="139" name="Shape 139"/>
        <p:cNvGrpSpPr/>
        <p:nvPr/>
      </p:nvGrpSpPr>
      <p:grpSpPr>
        <a:xfrm>
          <a:off x="0" y="0"/>
          <a:ext cx="0" cy="0"/>
          <a:chOff x="0" y="0"/>
          <a:chExt cx="0" cy="0"/>
        </a:xfrm>
      </p:grpSpPr>
      <p:pic>
        <p:nvPicPr>
          <p:cNvPr id="140" name="Google Shape;140;p21"/>
          <p:cNvPicPr preferRelativeResize="0"/>
          <p:nvPr/>
        </p:nvPicPr>
        <p:blipFill>
          <a:blip r:embed="rId3">
            <a:alphaModFix/>
          </a:blip>
          <a:stretch>
            <a:fillRect/>
          </a:stretch>
        </p:blipFill>
        <p:spPr>
          <a:xfrm>
            <a:off x="0" y="162725"/>
            <a:ext cx="8977350" cy="4878350"/>
          </a:xfrm>
          <a:prstGeom prst="rect">
            <a:avLst/>
          </a:prstGeom>
          <a:noFill/>
          <a:ln>
            <a:noFill/>
          </a:ln>
        </p:spPr>
      </p:pic>
      <p:sp>
        <p:nvSpPr>
          <p:cNvPr id="141" name="Google Shape;141;p21"/>
          <p:cNvSpPr txBox="1"/>
          <p:nvPr/>
        </p:nvSpPr>
        <p:spPr>
          <a:xfrm>
            <a:off x="504850" y="464575"/>
            <a:ext cx="8001300" cy="708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Hard on your bottom </a:t>
            </a:r>
            <a:endParaRPr b="1" sz="3000">
              <a:solidFill>
                <a:schemeClr val="lt2"/>
              </a:solidFill>
              <a:latin typeface="Raleway"/>
              <a:ea typeface="Raleway"/>
              <a:cs typeface="Raleway"/>
              <a:sym typeface="Raleway"/>
            </a:endParaRPr>
          </a:p>
        </p:txBody>
      </p:sp>
      <p:sp>
        <p:nvSpPr>
          <p:cNvPr id="142" name="Google Shape;142;p21"/>
          <p:cNvSpPr txBox="1"/>
          <p:nvPr>
            <p:ph idx="4294967295" type="body"/>
          </p:nvPr>
        </p:nvSpPr>
        <p:spPr>
          <a:xfrm>
            <a:off x="365825" y="984450"/>
            <a:ext cx="7828500" cy="37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200">
              <a:latin typeface="Raleway"/>
              <a:ea typeface="Raleway"/>
              <a:cs typeface="Raleway"/>
              <a:sym typeface="Raleway"/>
            </a:endParaRPr>
          </a:p>
          <a:p>
            <a:pPr indent="-317500" lvl="0" marL="457200" rtl="0" algn="l">
              <a:spcBef>
                <a:spcPts val="1600"/>
              </a:spcBef>
              <a:spcAft>
                <a:spcPts val="0"/>
              </a:spcAft>
              <a:buClr>
                <a:srgbClr val="DE4294"/>
              </a:buClr>
              <a:buSzPts val="1400"/>
              <a:buFont typeface="Raleway"/>
              <a:buChar char="➔"/>
            </a:pPr>
            <a:r>
              <a:rPr b="1" lang="en" sz="1400">
                <a:solidFill>
                  <a:srgbClr val="DE4294"/>
                </a:solidFill>
                <a:latin typeface="Raleway"/>
                <a:ea typeface="Raleway"/>
                <a:cs typeface="Raleway"/>
                <a:sym typeface="Raleway"/>
              </a:rPr>
              <a:t>Rope Harnesses involving arms:</a:t>
            </a:r>
            <a:endParaRPr sz="1200">
              <a:solidFill>
                <a:srgbClr val="DE4294"/>
              </a:solidFill>
              <a:latin typeface="Raleway"/>
              <a:ea typeface="Raleway"/>
              <a:cs typeface="Raleway"/>
              <a:sym typeface="Raleway"/>
            </a:endParaRPr>
          </a:p>
          <a:p>
            <a:pPr indent="-317500" lvl="1" marL="914400" rtl="0" algn="l">
              <a:spcBef>
                <a:spcPts val="1000"/>
              </a:spcBef>
              <a:spcAft>
                <a:spcPts val="0"/>
              </a:spcAft>
              <a:buClr>
                <a:srgbClr val="DE4294"/>
              </a:buClr>
              <a:buSzPts val="1400"/>
              <a:buFont typeface="Raleway"/>
              <a:buChar char="◆"/>
            </a:pPr>
            <a:r>
              <a:rPr b="1" lang="en" sz="1400">
                <a:solidFill>
                  <a:srgbClr val="DE4294"/>
                </a:solidFill>
                <a:latin typeface="Raleway"/>
                <a:ea typeface="Raleway"/>
                <a:cs typeface="Raleway"/>
                <a:sym typeface="Raleway"/>
              </a:rPr>
              <a:t>Strappados</a:t>
            </a:r>
            <a:endParaRPr sz="1400">
              <a:solidFill>
                <a:srgbClr val="DE4294"/>
              </a:solidFill>
              <a:latin typeface="Raleway"/>
              <a:ea typeface="Raleway"/>
              <a:cs typeface="Raleway"/>
              <a:sym typeface="Raleway"/>
            </a:endParaRPr>
          </a:p>
          <a:p>
            <a:pPr indent="-317500" lvl="1" marL="914400" rtl="0" algn="l">
              <a:spcBef>
                <a:spcPts val="1000"/>
              </a:spcBef>
              <a:spcAft>
                <a:spcPts val="0"/>
              </a:spcAft>
              <a:buClr>
                <a:srgbClr val="DE4294"/>
              </a:buClr>
              <a:buSzPts val="1400"/>
              <a:buFont typeface="Raleway"/>
              <a:buChar char="◆"/>
            </a:pPr>
            <a:r>
              <a:rPr b="1" lang="en" sz="1400">
                <a:solidFill>
                  <a:srgbClr val="DE4294"/>
                </a:solidFill>
                <a:latin typeface="Raleway"/>
                <a:ea typeface="Raleway"/>
                <a:cs typeface="Raleway"/>
                <a:sym typeface="Raleway"/>
              </a:rPr>
              <a:t>TKs/Box ties</a:t>
            </a:r>
            <a:endParaRPr sz="1200">
              <a:solidFill>
                <a:srgbClr val="DE4294"/>
              </a:solidFill>
              <a:latin typeface="Raleway"/>
              <a:ea typeface="Raleway"/>
              <a:cs typeface="Raleway"/>
              <a:sym typeface="Raleway"/>
            </a:endParaRPr>
          </a:p>
          <a:p>
            <a:pPr indent="0" lvl="0" marL="457200" rtl="0" algn="l">
              <a:spcBef>
                <a:spcPts val="1000"/>
              </a:spcBef>
              <a:spcAft>
                <a:spcPts val="0"/>
              </a:spcAft>
              <a:buNone/>
            </a:pPr>
            <a:r>
              <a:rPr lang="en" sz="1200">
                <a:latin typeface="Raleway"/>
                <a:ea typeface="Raleway"/>
                <a:cs typeface="Raleway"/>
                <a:sym typeface="Raleway"/>
              </a:rPr>
              <a:t>Both Strappados and TKs require significant shoulder rotation and some flexibility, This increases the likelihood the tie will be unsustainable or injure your bottom. </a:t>
            </a:r>
            <a:endParaRPr sz="1200">
              <a:latin typeface="Raleway"/>
              <a:ea typeface="Raleway"/>
              <a:cs typeface="Raleway"/>
              <a:sym typeface="Raleway"/>
            </a:endParaRPr>
          </a:p>
          <a:p>
            <a:pPr indent="0" lvl="0" marL="457200" rtl="0" algn="l">
              <a:spcBef>
                <a:spcPts val="1000"/>
              </a:spcBef>
              <a:spcAft>
                <a:spcPts val="0"/>
              </a:spcAft>
              <a:buNone/>
            </a:pPr>
            <a:r>
              <a:rPr lang="en" sz="1200">
                <a:latin typeface="Raleway"/>
                <a:ea typeface="Raleway"/>
                <a:cs typeface="Raleway"/>
                <a:sym typeface="Raleway"/>
              </a:rPr>
              <a:t>Almost all the nerve injuries we see in rope incident reports relate to strappados and box ties. </a:t>
            </a:r>
            <a:r>
              <a:rPr b="1" lang="en" sz="1200">
                <a:latin typeface="Raleway"/>
                <a:ea typeface="Raleway"/>
                <a:cs typeface="Raleway"/>
                <a:sym typeface="Raleway"/>
              </a:rPr>
              <a:t>Ideally, look for ties that </a:t>
            </a:r>
            <a:r>
              <a:rPr b="1" lang="en" sz="1200" u="sng">
                <a:latin typeface="Raleway"/>
                <a:ea typeface="Raleway"/>
                <a:cs typeface="Raleway"/>
                <a:sym typeface="Raleway"/>
              </a:rPr>
              <a:t>do not</a:t>
            </a:r>
            <a:r>
              <a:rPr b="1" lang="en" sz="1200">
                <a:latin typeface="Raleway"/>
                <a:ea typeface="Raleway"/>
                <a:cs typeface="Raleway"/>
                <a:sym typeface="Raleway"/>
              </a:rPr>
              <a:t> go to the maximum range of motion. </a:t>
            </a:r>
            <a:endParaRPr sz="1200">
              <a:latin typeface="Raleway"/>
              <a:ea typeface="Raleway"/>
              <a:cs typeface="Raleway"/>
              <a:sym typeface="Raleway"/>
            </a:endParaRPr>
          </a:p>
          <a:p>
            <a:pPr indent="0" lvl="0" marL="457200" rtl="0" algn="l">
              <a:spcBef>
                <a:spcPts val="1000"/>
              </a:spcBef>
              <a:spcAft>
                <a:spcPts val="0"/>
              </a:spcAft>
              <a:buNone/>
            </a:pPr>
            <a:r>
              <a:rPr b="1" lang="en" sz="1400">
                <a:solidFill>
                  <a:srgbClr val="DE4294"/>
                </a:solidFill>
                <a:latin typeface="Raleway"/>
                <a:ea typeface="Raleway"/>
                <a:cs typeface="Raleway"/>
                <a:sym typeface="Raleway"/>
              </a:rPr>
              <a:t>We recommend you don’t attempt any tie which requires shoulder rotation without receiving direct in-person instruction and extensive practice.</a:t>
            </a:r>
            <a:endParaRPr b="1" sz="1400">
              <a:solidFill>
                <a:srgbClr val="DE4294"/>
              </a:solidFill>
              <a:latin typeface="Raleway"/>
              <a:ea typeface="Raleway"/>
              <a:cs typeface="Raleway"/>
              <a:sym typeface="Raleway"/>
            </a:endParaRPr>
          </a:p>
          <a:p>
            <a:pPr indent="0" lvl="0" marL="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b="1" sz="12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